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9" r:id="rId3"/>
    <p:sldId id="260" r:id="rId4"/>
    <p:sldId id="262" r:id="rId5"/>
    <p:sldId id="311" r:id="rId6"/>
    <p:sldId id="304" r:id="rId7"/>
    <p:sldId id="305" r:id="rId8"/>
    <p:sldId id="306" r:id="rId9"/>
    <p:sldId id="309" r:id="rId10"/>
    <p:sldId id="312" r:id="rId11"/>
    <p:sldId id="263" r:id="rId12"/>
    <p:sldId id="298" r:id="rId13"/>
    <p:sldId id="296" r:id="rId14"/>
    <p:sldId id="297" r:id="rId15"/>
    <p:sldId id="313" r:id="rId16"/>
    <p:sldId id="264" r:id="rId17"/>
    <p:sldId id="265" r:id="rId18"/>
    <p:sldId id="266" r:id="rId19"/>
    <p:sldId id="267" r:id="rId20"/>
    <p:sldId id="268" r:id="rId21"/>
    <p:sldId id="270" r:id="rId22"/>
    <p:sldId id="271" r:id="rId23"/>
    <p:sldId id="272" r:id="rId24"/>
    <p:sldId id="314" r:id="rId25"/>
    <p:sldId id="316" r:id="rId26"/>
    <p:sldId id="317" r:id="rId27"/>
    <p:sldId id="318" r:id="rId28"/>
    <p:sldId id="319" r:id="rId29"/>
    <p:sldId id="322" r:id="rId30"/>
    <p:sldId id="273" r:id="rId31"/>
    <p:sldId id="274" r:id="rId32"/>
    <p:sldId id="289"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324" r:id="rId48"/>
    <p:sldId id="325" r:id="rId49"/>
    <p:sldId id="326" r:id="rId50"/>
    <p:sldId id="333" r:id="rId51"/>
    <p:sldId id="334" r:id="rId52"/>
    <p:sldId id="327" r:id="rId53"/>
    <p:sldId id="328" r:id="rId54"/>
    <p:sldId id="329" r:id="rId55"/>
    <p:sldId id="330" r:id="rId56"/>
    <p:sldId id="335" r:id="rId57"/>
    <p:sldId id="336" r:id="rId58"/>
    <p:sldId id="331" r:id="rId59"/>
    <p:sldId id="332" r:id="rId60"/>
    <p:sldId id="337" r:id="rId61"/>
    <p:sldId id="338" r:id="rId62"/>
    <p:sldId id="345" r:id="rId63"/>
    <p:sldId id="346" r:id="rId64"/>
    <p:sldId id="347" r:id="rId65"/>
    <p:sldId id="339" r:id="rId66"/>
    <p:sldId id="348" r:id="rId67"/>
    <p:sldId id="349" r:id="rId68"/>
    <p:sldId id="350" r:id="rId69"/>
    <p:sldId id="340" r:id="rId70"/>
    <p:sldId id="351" r:id="rId71"/>
    <p:sldId id="341" r:id="rId72"/>
    <p:sldId id="344" r:id="rId73"/>
    <p:sldId id="352" r:id="rId74"/>
    <p:sldId id="353" r:id="rId75"/>
    <p:sldId id="354" r:id="rId76"/>
    <p:sldId id="386" r:id="rId77"/>
    <p:sldId id="387" r:id="rId78"/>
    <p:sldId id="388" r:id="rId79"/>
    <p:sldId id="355" r:id="rId80"/>
    <p:sldId id="356" r:id="rId81"/>
    <p:sldId id="357" r:id="rId82"/>
    <p:sldId id="413" r:id="rId83"/>
    <p:sldId id="358" r:id="rId84"/>
    <p:sldId id="359" r:id="rId85"/>
    <p:sldId id="360" r:id="rId86"/>
    <p:sldId id="361" r:id="rId87"/>
    <p:sldId id="362" r:id="rId88"/>
    <p:sldId id="363" r:id="rId89"/>
    <p:sldId id="364" r:id="rId90"/>
    <p:sldId id="389" r:id="rId91"/>
    <p:sldId id="365" r:id="rId92"/>
    <p:sldId id="366" r:id="rId93"/>
    <p:sldId id="367" r:id="rId94"/>
    <p:sldId id="368" r:id="rId95"/>
    <p:sldId id="369" r:id="rId96"/>
    <p:sldId id="370" r:id="rId97"/>
    <p:sldId id="371" r:id="rId98"/>
    <p:sldId id="372" r:id="rId99"/>
    <p:sldId id="375" r:id="rId100"/>
    <p:sldId id="376" r:id="rId101"/>
    <p:sldId id="377" r:id="rId102"/>
    <p:sldId id="378" r:id="rId103"/>
    <p:sldId id="398" r:id="rId104"/>
    <p:sldId id="399" r:id="rId105"/>
    <p:sldId id="403" r:id="rId106"/>
    <p:sldId id="380" r:id="rId107"/>
    <p:sldId id="381" r:id="rId108"/>
    <p:sldId id="384" r:id="rId109"/>
    <p:sldId id="400" r:id="rId110"/>
    <p:sldId id="401" r:id="rId111"/>
    <p:sldId id="402" r:id="rId112"/>
    <p:sldId id="293" r:id="rId113"/>
    <p:sldId id="294" r:id="rId114"/>
    <p:sldId id="295" r:id="rId115"/>
    <p:sldId id="390" r:id="rId116"/>
    <p:sldId id="391" r:id="rId117"/>
    <p:sldId id="392" r:id="rId118"/>
    <p:sldId id="393" r:id="rId119"/>
    <p:sldId id="394" r:id="rId120"/>
    <p:sldId id="395" r:id="rId121"/>
    <p:sldId id="396" r:id="rId122"/>
    <p:sldId id="397" r:id="rId123"/>
    <p:sldId id="404" r:id="rId124"/>
    <p:sldId id="405" r:id="rId125"/>
    <p:sldId id="406" r:id="rId126"/>
    <p:sldId id="407" r:id="rId127"/>
    <p:sldId id="408"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autoAdjust="0"/>
    <p:restoredTop sz="94660"/>
  </p:normalViewPr>
  <p:slideViewPr>
    <p:cSldViewPr>
      <p:cViewPr varScale="1">
        <p:scale>
          <a:sx n="73" d="100"/>
          <a:sy n="73" d="100"/>
        </p:scale>
        <p:origin x="-165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E739F0E-DBDF-4A0D-8D67-E10E510FE4DD}" type="datetimeFigureOut">
              <a:rPr lang="en-US" smtClean="0"/>
              <a:pPr/>
              <a:t>01/01/13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C4DF78E1-120A-49B5-9478-CF35C79C3D5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739F0E-DBDF-4A0D-8D67-E10E510FE4DD}" type="datetimeFigureOut">
              <a:rPr lang="en-US" smtClean="0"/>
              <a:pPr/>
              <a:t>01/01/13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739F0E-DBDF-4A0D-8D67-E10E510FE4DD}" type="datetimeFigureOut">
              <a:rPr lang="en-US" smtClean="0"/>
              <a:pPr/>
              <a:t>01/01/13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E739F0E-DBDF-4A0D-8D67-E10E510FE4DD}" type="datetimeFigureOut">
              <a:rPr lang="en-US" smtClean="0"/>
              <a:pPr/>
              <a:t>01/01/13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E739F0E-DBDF-4A0D-8D67-E10E510FE4DD}" type="datetimeFigureOut">
              <a:rPr lang="en-US" smtClean="0"/>
              <a:pPr/>
              <a:t>01/01/13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F78E1-120A-49B5-9478-CF35C79C3D5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E739F0E-DBDF-4A0D-8D67-E10E510FE4DD}" type="datetimeFigureOut">
              <a:rPr lang="en-US" smtClean="0"/>
              <a:pPr/>
              <a:t>01/01/13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E739F0E-DBDF-4A0D-8D67-E10E510FE4DD}" type="datetimeFigureOut">
              <a:rPr lang="en-US" smtClean="0"/>
              <a:pPr/>
              <a:t>01/01/13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E739F0E-DBDF-4A0D-8D67-E10E510FE4DD}" type="datetimeFigureOut">
              <a:rPr lang="en-US" smtClean="0"/>
              <a:pPr/>
              <a:t>01/01/13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39F0E-DBDF-4A0D-8D67-E10E510FE4DD}" type="datetimeFigureOut">
              <a:rPr lang="en-US" smtClean="0"/>
              <a:pPr/>
              <a:t>01/01/13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E739F0E-DBDF-4A0D-8D67-E10E510FE4DD}" type="datetimeFigureOut">
              <a:rPr lang="en-US" smtClean="0"/>
              <a:pPr/>
              <a:t>01/01/13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DF78E1-120A-49B5-9478-CF35C79C3D5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E739F0E-DBDF-4A0D-8D67-E10E510FE4DD}" type="datetimeFigureOut">
              <a:rPr lang="en-US" smtClean="0"/>
              <a:pPr/>
              <a:t>01/01/13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C4DF78E1-120A-49B5-9478-CF35C79C3D5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E739F0E-DBDF-4A0D-8D67-E10E510FE4DD}" type="datetimeFigureOut">
              <a:rPr lang="en-US" smtClean="0"/>
              <a:pPr/>
              <a:t>01/01/13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4DF78E1-120A-49B5-9478-CF35C79C3D5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innerbody.com/image/skel03.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www.innerbody.com/anatomy/skeletal/cervical-vertebrae-lateral" TargetMode="External"/><Relationship Id="rId4" Type="http://schemas.openxmlformats.org/officeDocument/2006/relationships/hyperlink" Target="http://www.innerbody.com/anatomy/skeletal/thoracic-vertebrae-lateral" TargetMode="External"/><Relationship Id="rId5" Type="http://schemas.openxmlformats.org/officeDocument/2006/relationships/hyperlink" Target="http://www.innerbody.com/anatomy/skeletal/lumbar-vertebrae-lateral" TargetMode="External"/><Relationship Id="rId6" Type="http://schemas.openxmlformats.org/officeDocument/2006/relationships/hyperlink" Target="http://www.innerbody.com/image_skel05/skel14_spine.html" TargetMode="External"/><Relationship Id="rId7" Type="http://schemas.openxmlformats.org/officeDocument/2006/relationships/hyperlink" Target="http://www.innerbody.com/image_skelfov/skel38_new.html" TargetMode="External"/><Relationship Id="rId1" Type="http://schemas.openxmlformats.org/officeDocument/2006/relationships/slideLayout" Target="../slideLayouts/slideLayout7.xml"/><Relationship Id="rId2" Type="http://schemas.openxmlformats.org/officeDocument/2006/relationships/hyperlink" Target="http://www.innerbody.com/image/skel05.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innerbody.com/image_skelfov/skel20_new.html" TargetMode="External"/><Relationship Id="rId3" Type="http://schemas.openxmlformats.org/officeDocument/2006/relationships/hyperlink" Target="http://www.innerbody.com/image/skel13.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innerbody.com/anatomy/skeletal/leg-foot" TargetMode="External"/><Relationship Id="rId3" Type="http://schemas.openxmlformats.org/officeDocument/2006/relationships/hyperlink" Target="http://www.innerbody.com/image_skelfov/skel25_new.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innerbody.com/image_digeov/dige11-new.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innerbody.com/image/card01.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Every Day Science</a:t>
            </a:r>
            <a:endParaRPr lang="en-US" dirty="0"/>
          </a:p>
        </p:txBody>
      </p:sp>
      <p:sp>
        <p:nvSpPr>
          <p:cNvPr id="3" name="Subtitle 2"/>
          <p:cNvSpPr>
            <a:spLocks noGrp="1"/>
          </p:cNvSpPr>
          <p:nvPr>
            <p:ph type="subTitle" idx="1"/>
          </p:nvPr>
        </p:nvSpPr>
        <p:spPr/>
        <p:txBody>
          <a:bodyPr/>
          <a:lstStyle/>
          <a:p>
            <a:r>
              <a:rPr lang="en-US" dirty="0" smtClean="0"/>
              <a:t>Dr Muhammad Imran Khan</a:t>
            </a:r>
          </a:p>
          <a:p>
            <a:r>
              <a:rPr lang="en-US" dirty="0" smtClean="0"/>
              <a:t>CSS 2012,PSP</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04800"/>
            <a:ext cx="8458200" cy="6248400"/>
          </a:xfrm>
          <a:prstGeom prst="rect">
            <a:avLst/>
          </a:prstGeom>
        </p:spPr>
      </p:pic>
    </p:spTree>
    <p:extLst>
      <p:ext uri="{BB962C8B-B14F-4D97-AF65-F5344CB8AC3E}">
        <p14:creationId xmlns:p14="http://schemas.microsoft.com/office/powerpoint/2010/main" val="13182762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idney 2.jpg"/>
          <p:cNvPicPr>
            <a:picLocks noChangeAspect="1"/>
          </p:cNvPicPr>
          <p:nvPr/>
        </p:nvPicPr>
        <p:blipFill>
          <a:blip r:embed="rId2" cstate="print"/>
          <a:stretch>
            <a:fillRect/>
          </a:stretch>
        </p:blipFill>
        <p:spPr>
          <a:xfrm>
            <a:off x="228601" y="304800"/>
            <a:ext cx="8763000" cy="62483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cr, lidney, neph.jpg"/>
          <p:cNvPicPr>
            <a:picLocks noChangeAspect="1"/>
          </p:cNvPicPr>
          <p:nvPr/>
        </p:nvPicPr>
        <p:blipFill>
          <a:blip r:embed="rId2" cstate="print"/>
          <a:stretch>
            <a:fillRect/>
          </a:stretch>
        </p:blipFill>
        <p:spPr>
          <a:xfrm>
            <a:off x="304800" y="381000"/>
            <a:ext cx="8610599" cy="609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RVOUS SYSTEM BEST.jpg"/>
          <p:cNvPicPr>
            <a:picLocks noChangeAspect="1"/>
          </p:cNvPicPr>
          <p:nvPr/>
        </p:nvPicPr>
        <p:blipFill>
          <a:blip r:embed="rId2" cstate="print"/>
          <a:stretch>
            <a:fillRect/>
          </a:stretch>
        </p:blipFill>
        <p:spPr>
          <a:xfrm>
            <a:off x="0" y="152400"/>
            <a:ext cx="9144000" cy="64007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Nervous system</a:t>
            </a:r>
            <a:endParaRPr lang="en-US" dirty="0"/>
          </a:p>
        </p:txBody>
      </p:sp>
      <p:sp>
        <p:nvSpPr>
          <p:cNvPr id="3" name="Content Placeholder 2"/>
          <p:cNvSpPr>
            <a:spLocks noGrp="1"/>
          </p:cNvSpPr>
          <p:nvPr>
            <p:ph idx="1"/>
          </p:nvPr>
        </p:nvSpPr>
        <p:spPr/>
        <p:txBody>
          <a:bodyPr>
            <a:normAutofit lnSpcReduction="10000"/>
          </a:bodyPr>
          <a:lstStyle/>
          <a:p>
            <a:r>
              <a:rPr lang="en-US" dirty="0" smtClean="0"/>
              <a:t>Essential for regulation, control, and co-ordination of body functions</a:t>
            </a:r>
          </a:p>
          <a:p>
            <a:r>
              <a:rPr lang="en-US" dirty="0" smtClean="0"/>
              <a:t>Consists of billions of nerve cells i.e. Neurons</a:t>
            </a:r>
          </a:p>
          <a:p>
            <a:r>
              <a:rPr lang="en-US" dirty="0" smtClean="0"/>
              <a:t>Neurons; </a:t>
            </a:r>
          </a:p>
          <a:p>
            <a:pPr lvl="1"/>
            <a:r>
              <a:rPr lang="en-US" dirty="0" smtClean="0"/>
              <a:t>specialized cell for transmitting nerve impulse</a:t>
            </a:r>
          </a:p>
          <a:p>
            <a:pPr lvl="1"/>
            <a:r>
              <a:rPr lang="en-US" dirty="0" smtClean="0"/>
              <a:t>Vary in their size, length, shape’; longest may be up to 1 meter</a:t>
            </a:r>
          </a:p>
          <a:p>
            <a:pPr lvl="1"/>
            <a:r>
              <a:rPr lang="en-US" dirty="0" smtClean="0"/>
              <a:t>3 kinds: </a:t>
            </a:r>
          </a:p>
          <a:p>
            <a:pPr lvl="3"/>
            <a:r>
              <a:rPr lang="en-US" dirty="0" smtClean="0"/>
              <a:t>Sensory</a:t>
            </a:r>
          </a:p>
          <a:p>
            <a:pPr lvl="3"/>
            <a:r>
              <a:rPr lang="en-US" dirty="0" smtClean="0"/>
              <a:t>Motor</a:t>
            </a:r>
          </a:p>
          <a:p>
            <a:pPr lvl="3"/>
            <a:r>
              <a:rPr lang="en-US" dirty="0" smtClean="0"/>
              <a:t>Inter-neurons / associative neurons</a:t>
            </a:r>
          </a:p>
          <a:p>
            <a:pPr lvl="3"/>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Anatomical classification</a:t>
            </a:r>
            <a:endParaRPr lang="en-US" dirty="0"/>
          </a:p>
        </p:txBody>
      </p:sp>
      <p:sp>
        <p:nvSpPr>
          <p:cNvPr id="3" name="Text Placeholder 2"/>
          <p:cNvSpPr>
            <a:spLocks noGrp="1"/>
          </p:cNvSpPr>
          <p:nvPr>
            <p:ph type="body" idx="1"/>
          </p:nvPr>
        </p:nvSpPr>
        <p:spPr/>
        <p:txBody>
          <a:bodyPr/>
          <a:lstStyle/>
          <a:p>
            <a:r>
              <a:rPr lang="en-US" dirty="0" smtClean="0"/>
              <a:t>Central nervous system</a:t>
            </a:r>
            <a:endParaRPr lang="en-US" dirty="0"/>
          </a:p>
        </p:txBody>
      </p:sp>
      <p:sp>
        <p:nvSpPr>
          <p:cNvPr id="4" name="Text Placeholder 3"/>
          <p:cNvSpPr>
            <a:spLocks noGrp="1"/>
          </p:cNvSpPr>
          <p:nvPr>
            <p:ph type="body" sz="half" idx="3"/>
          </p:nvPr>
        </p:nvSpPr>
        <p:spPr/>
        <p:txBody>
          <a:bodyPr/>
          <a:lstStyle/>
          <a:p>
            <a:r>
              <a:rPr lang="en-US" dirty="0" smtClean="0"/>
              <a:t>Peripheral nervous system</a:t>
            </a:r>
            <a:endParaRPr lang="en-US" dirty="0"/>
          </a:p>
        </p:txBody>
      </p:sp>
      <p:sp>
        <p:nvSpPr>
          <p:cNvPr id="5" name="Content Placeholder 4"/>
          <p:cNvSpPr>
            <a:spLocks noGrp="1"/>
          </p:cNvSpPr>
          <p:nvPr>
            <p:ph sz="quarter" idx="2"/>
          </p:nvPr>
        </p:nvSpPr>
        <p:spPr/>
        <p:txBody>
          <a:bodyPr/>
          <a:lstStyle/>
          <a:p>
            <a:r>
              <a:rPr lang="en-US" dirty="0" smtClean="0"/>
              <a:t>Brain</a:t>
            </a:r>
          </a:p>
          <a:p>
            <a:endParaRPr lang="en-US" dirty="0" smtClean="0"/>
          </a:p>
          <a:p>
            <a:endParaRPr lang="en-US" dirty="0" smtClean="0"/>
          </a:p>
          <a:p>
            <a:r>
              <a:rPr lang="en-US" dirty="0" smtClean="0"/>
              <a:t>Spinal cord</a:t>
            </a:r>
            <a:endParaRPr lang="en-US" dirty="0"/>
          </a:p>
        </p:txBody>
      </p:sp>
      <p:sp>
        <p:nvSpPr>
          <p:cNvPr id="6" name="Content Placeholder 5"/>
          <p:cNvSpPr>
            <a:spLocks noGrp="1"/>
          </p:cNvSpPr>
          <p:nvPr>
            <p:ph sz="quarter" idx="4"/>
          </p:nvPr>
        </p:nvSpPr>
        <p:spPr/>
        <p:txBody>
          <a:bodyPr/>
          <a:lstStyle/>
          <a:p>
            <a:r>
              <a:rPr lang="en-US" dirty="0" smtClean="0"/>
              <a:t>12 pairs of cranial nerves</a:t>
            </a:r>
          </a:p>
          <a:p>
            <a:endParaRPr lang="en-US" dirty="0" smtClean="0"/>
          </a:p>
          <a:p>
            <a:endParaRPr lang="en-US" dirty="0" smtClean="0"/>
          </a:p>
          <a:p>
            <a:r>
              <a:rPr lang="en-US" dirty="0" smtClean="0"/>
              <a:t>31 pairs of spinal nerves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http://ts1.mm.bing.net/th?id=H.4957359892859164&amp;pid=15.1"/>
          <p:cNvPicPr>
            <a:picLocks noChangeAspect="1" noChangeArrowheads="1"/>
          </p:cNvPicPr>
          <p:nvPr/>
        </p:nvPicPr>
        <p:blipFill>
          <a:blip r:embed="rId2"/>
          <a:srcRect/>
          <a:stretch>
            <a:fillRect/>
          </a:stretch>
        </p:blipFill>
        <p:spPr bwMode="auto">
          <a:xfrm>
            <a:off x="304800" y="304800"/>
            <a:ext cx="8534400" cy="61722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NS and PNS.jpg"/>
          <p:cNvPicPr>
            <a:picLocks noChangeAspect="1"/>
          </p:cNvPicPr>
          <p:nvPr/>
        </p:nvPicPr>
        <p:blipFill>
          <a:blip r:embed="rId2" cstate="print"/>
          <a:stretch>
            <a:fillRect/>
          </a:stretch>
        </p:blipFill>
        <p:spPr>
          <a:xfrm>
            <a:off x="304800" y="381000"/>
            <a:ext cx="8458200" cy="6172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ns and pns 2.jpg"/>
          <p:cNvPicPr>
            <a:picLocks noChangeAspect="1"/>
          </p:cNvPicPr>
          <p:nvPr/>
        </p:nvPicPr>
        <p:blipFill>
          <a:blip r:embed="rId2" cstate="print"/>
          <a:stretch>
            <a:fillRect/>
          </a:stretch>
        </p:blipFill>
        <p:spPr>
          <a:xfrm>
            <a:off x="304800" y="304800"/>
            <a:ext cx="8610599" cy="624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pinal nerves.jpg"/>
          <p:cNvPicPr>
            <a:picLocks noChangeAspect="1"/>
          </p:cNvPicPr>
          <p:nvPr/>
        </p:nvPicPr>
        <p:blipFill>
          <a:blip r:embed="rId2" cstate="print"/>
          <a:stretch>
            <a:fillRect/>
          </a:stretch>
        </p:blipFill>
        <p:spPr>
          <a:xfrm>
            <a:off x="228601" y="228600"/>
            <a:ext cx="8610600" cy="62483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Autonomic Nervous system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autonomic nervous system (ANS) controls the activities of organs, glands, and various involuntary muscles, such as cardiac and smooth muscles.</a:t>
            </a:r>
          </a:p>
          <a:p>
            <a:pPr>
              <a:buNone/>
            </a:pPr>
            <a:endParaRPr lang="en-US" dirty="0" smtClean="0"/>
          </a:p>
          <a:p>
            <a:r>
              <a:rPr lang="en-US" dirty="0" smtClean="0"/>
              <a:t>The ANS consists of two divisions:</a:t>
            </a:r>
          </a:p>
          <a:p>
            <a:r>
              <a:rPr lang="en-US" dirty="0" smtClean="0"/>
              <a:t>The sympathetic nervous system is involved in the stimulation of activities that prepare the body for action, such as increasing the heart rate, increasing the release of sugar from the liver into the blood, and other generally considered as fight-or-flight responses (responses that serve to fight off or retreat from danger).</a:t>
            </a:r>
          </a:p>
          <a:p>
            <a:r>
              <a:rPr lang="en-US" dirty="0" smtClean="0"/>
              <a:t>The parasympathetic nervous system activates tranquil functions, such as stimulating the secretion of saliva or digestive enzymes into the stomach.</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a:t>
            </a:r>
            <a:endParaRPr lang="en-US" dirty="0"/>
          </a:p>
        </p:txBody>
      </p:sp>
      <p:sp>
        <p:nvSpPr>
          <p:cNvPr id="3" name="Content Placeholder 2"/>
          <p:cNvSpPr>
            <a:spLocks noGrp="1"/>
          </p:cNvSpPr>
          <p:nvPr>
            <p:ph idx="1"/>
          </p:nvPr>
        </p:nvSpPr>
        <p:spPr/>
        <p:txBody>
          <a:bodyPr>
            <a:normAutofit/>
          </a:bodyPr>
          <a:lstStyle/>
          <a:p>
            <a:r>
              <a:rPr lang="en-US" dirty="0" smtClean="0"/>
              <a:t>Fundamental living unit</a:t>
            </a:r>
          </a:p>
          <a:p>
            <a:r>
              <a:rPr lang="en-US" dirty="0" smtClean="0"/>
              <a:t>Structural and functional unit of living organisms</a:t>
            </a:r>
          </a:p>
          <a:p>
            <a:r>
              <a:rPr lang="en-US" dirty="0" smtClean="0"/>
              <a:t>Types of cells</a:t>
            </a:r>
          </a:p>
          <a:p>
            <a:pPr>
              <a:buNone/>
            </a:pPr>
            <a:r>
              <a:rPr lang="en-US" dirty="0" smtClean="0"/>
              <a:t>		prokaryotic</a:t>
            </a:r>
          </a:p>
          <a:p>
            <a:pPr>
              <a:buNone/>
            </a:pPr>
            <a:r>
              <a:rPr lang="en-US" dirty="0"/>
              <a:t>	</a:t>
            </a:r>
            <a:r>
              <a:rPr lang="en-US" dirty="0" smtClean="0"/>
              <a:t>	eukaryotic</a:t>
            </a:r>
          </a:p>
          <a:p>
            <a:endParaRPr lang="en-US" dirty="0"/>
          </a:p>
          <a:p>
            <a:r>
              <a:rPr lang="en-US" dirty="0" smtClean="0"/>
              <a:t>Major parts and their functions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http://ts4.mm.bing.net/th?id=H.4970768755984767&amp;pid=15.1"/>
          <p:cNvPicPr>
            <a:picLocks noChangeAspect="1" noChangeArrowheads="1"/>
          </p:cNvPicPr>
          <p:nvPr/>
        </p:nvPicPr>
        <p:blipFill>
          <a:blip r:embed="rId2"/>
          <a:srcRect/>
          <a:stretch>
            <a:fillRect/>
          </a:stretch>
        </p:blipFill>
        <p:spPr bwMode="auto">
          <a:xfrm>
            <a:off x="228600" y="304800"/>
            <a:ext cx="8534400" cy="61722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http://ts4.mm.bing.net/th?id=H.4783014292096935&amp;pid=15.1"/>
          <p:cNvPicPr>
            <a:picLocks noChangeAspect="1" noChangeArrowheads="1"/>
          </p:cNvPicPr>
          <p:nvPr/>
        </p:nvPicPr>
        <p:blipFill>
          <a:blip r:embed="rId2"/>
          <a:srcRect/>
          <a:stretch>
            <a:fillRect/>
          </a:stretch>
        </p:blipFill>
        <p:spPr bwMode="auto">
          <a:xfrm>
            <a:off x="152400" y="304800"/>
            <a:ext cx="8763000" cy="63246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n.jpg"/>
          <p:cNvPicPr>
            <a:picLocks noChangeAspect="1"/>
          </p:cNvPicPr>
          <p:nvPr/>
        </p:nvPicPr>
        <p:blipFill>
          <a:blip r:embed="rId2" cstate="print"/>
          <a:stretch>
            <a:fillRect/>
          </a:stretch>
        </p:blipFill>
        <p:spPr>
          <a:xfrm>
            <a:off x="838200" y="609600"/>
            <a:ext cx="7696200" cy="5638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n information process.jpg"/>
          <p:cNvPicPr>
            <a:picLocks noChangeAspect="1"/>
          </p:cNvPicPr>
          <p:nvPr/>
        </p:nvPicPr>
        <p:blipFill>
          <a:blip r:embed="rId2" cstate="print"/>
          <a:stretch>
            <a:fillRect/>
          </a:stretch>
        </p:blipFill>
        <p:spPr>
          <a:xfrm>
            <a:off x="609600" y="609600"/>
            <a:ext cx="8001000" cy="56387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yelin formation.jpg"/>
          <p:cNvPicPr>
            <a:picLocks noChangeAspect="1"/>
          </p:cNvPicPr>
          <p:nvPr/>
        </p:nvPicPr>
        <p:blipFill>
          <a:blip r:embed="rId2" cstate="print"/>
          <a:stretch>
            <a:fillRect/>
          </a:stretch>
        </p:blipFill>
        <p:spPr>
          <a:xfrm>
            <a:off x="762000" y="609600"/>
            <a:ext cx="7696199" cy="5562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81000"/>
            <a:ext cx="8534400" cy="6096000"/>
          </a:xfrm>
          <a:prstGeom prst="rect">
            <a:avLst/>
          </a:prstGeom>
        </p:spPr>
      </p:pic>
    </p:spTree>
    <p:extLst>
      <p:ext uri="{BB962C8B-B14F-4D97-AF65-F5344CB8AC3E}">
        <p14:creationId xmlns:p14="http://schemas.microsoft.com/office/powerpoint/2010/main" val="11516516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1000"/>
            <a:ext cx="8534399" cy="6096000"/>
          </a:xfrm>
          <a:prstGeom prst="rect">
            <a:avLst/>
          </a:prstGeom>
        </p:spPr>
      </p:pic>
    </p:spTree>
    <p:extLst>
      <p:ext uri="{BB962C8B-B14F-4D97-AF65-F5344CB8AC3E}">
        <p14:creationId xmlns:p14="http://schemas.microsoft.com/office/powerpoint/2010/main" val="194848064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304800"/>
            <a:ext cx="8610600" cy="6324600"/>
          </a:xfrm>
          <a:prstGeom prst="rect">
            <a:avLst/>
          </a:prstGeom>
        </p:spPr>
      </p:pic>
    </p:spTree>
    <p:extLst>
      <p:ext uri="{BB962C8B-B14F-4D97-AF65-F5344CB8AC3E}">
        <p14:creationId xmlns:p14="http://schemas.microsoft.com/office/powerpoint/2010/main" val="113962166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8458200" cy="6248399"/>
          </a:xfrm>
          <a:prstGeom prst="rect">
            <a:avLst/>
          </a:prstGeom>
        </p:spPr>
      </p:pic>
    </p:spTree>
    <p:extLst>
      <p:ext uri="{BB962C8B-B14F-4D97-AF65-F5344CB8AC3E}">
        <p14:creationId xmlns:p14="http://schemas.microsoft.com/office/powerpoint/2010/main" val="26868599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304800"/>
            <a:ext cx="8458200" cy="6248400"/>
          </a:xfrm>
          <a:prstGeom prst="rect">
            <a:avLst/>
          </a:prstGeom>
        </p:spPr>
      </p:pic>
    </p:spTree>
    <p:extLst>
      <p:ext uri="{BB962C8B-B14F-4D97-AF65-F5344CB8AC3E}">
        <p14:creationId xmlns:p14="http://schemas.microsoft.com/office/powerpoint/2010/main" val="197763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toplasm, cell memb, nucleus, cytoplasm.jpg"/>
          <p:cNvPicPr>
            <a:picLocks noChangeAspect="1"/>
          </p:cNvPicPr>
          <p:nvPr/>
        </p:nvPicPr>
        <p:blipFill>
          <a:blip r:embed="rId2" cstate="print"/>
          <a:stretch>
            <a:fillRect/>
          </a:stretch>
        </p:blipFill>
        <p:spPr>
          <a:xfrm>
            <a:off x="457200" y="533400"/>
            <a:ext cx="8229600" cy="59436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686800" cy="6324599"/>
          </a:xfrm>
          <a:prstGeom prst="rect">
            <a:avLst/>
          </a:prstGeom>
        </p:spPr>
      </p:pic>
    </p:spTree>
    <p:extLst>
      <p:ext uri="{BB962C8B-B14F-4D97-AF65-F5344CB8AC3E}">
        <p14:creationId xmlns:p14="http://schemas.microsoft.com/office/powerpoint/2010/main" val="26049883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381000"/>
            <a:ext cx="8610600" cy="6172200"/>
          </a:xfrm>
          <a:prstGeom prst="rect">
            <a:avLst/>
          </a:prstGeom>
        </p:spPr>
      </p:pic>
    </p:spTree>
    <p:extLst>
      <p:ext uri="{BB962C8B-B14F-4D97-AF65-F5344CB8AC3E}">
        <p14:creationId xmlns:p14="http://schemas.microsoft.com/office/powerpoint/2010/main" val="2577483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8534400" cy="6248400"/>
          </a:xfrm>
          <a:prstGeom prst="rect">
            <a:avLst/>
          </a:prstGeom>
        </p:spPr>
      </p:pic>
    </p:spTree>
    <p:extLst>
      <p:ext uri="{BB962C8B-B14F-4D97-AF65-F5344CB8AC3E}">
        <p14:creationId xmlns:p14="http://schemas.microsoft.com/office/powerpoint/2010/main" val="4217026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s1.mm.bing.net/th?id=H.4524878168984920&amp;pid=15.1"/>
          <p:cNvPicPr>
            <a:picLocks noChangeAspect="1" noChangeArrowheads="1"/>
          </p:cNvPicPr>
          <p:nvPr/>
        </p:nvPicPr>
        <p:blipFill>
          <a:blip r:embed="rId2"/>
          <a:srcRect/>
          <a:stretch>
            <a:fillRect/>
          </a:stretch>
        </p:blipFill>
        <p:spPr bwMode="auto">
          <a:xfrm>
            <a:off x="304800" y="228600"/>
            <a:ext cx="8610600" cy="6324600"/>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http://ts4.mm.bing.net/th?id=H.4969140936704247&amp;pid=15.1"/>
          <p:cNvPicPr>
            <a:picLocks noChangeAspect="1" noChangeArrowheads="1"/>
          </p:cNvPicPr>
          <p:nvPr/>
        </p:nvPicPr>
        <p:blipFill>
          <a:blip r:embed="rId2"/>
          <a:srcRect/>
          <a:stretch>
            <a:fillRect/>
          </a:stretch>
        </p:blipFill>
        <p:spPr bwMode="auto">
          <a:xfrm>
            <a:off x="304800" y="228600"/>
            <a:ext cx="8534400" cy="6324600"/>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http://ts3.mm.bing.net/th?id=H.4567144928906790&amp;pid=15.1"/>
          <p:cNvPicPr>
            <a:picLocks noChangeAspect="1" noChangeArrowheads="1"/>
          </p:cNvPicPr>
          <p:nvPr/>
        </p:nvPicPr>
        <p:blipFill>
          <a:blip r:embed="rId2"/>
          <a:srcRect/>
          <a:stretch>
            <a:fillRect/>
          </a:stretch>
        </p:blipFill>
        <p:spPr bwMode="auto">
          <a:xfrm>
            <a:off x="304800" y="304800"/>
            <a:ext cx="8534400" cy="617220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http://ts1.mm.bing.net/th?id=H.4826101381333336&amp;pid=15.1"/>
          <p:cNvPicPr>
            <a:picLocks noChangeAspect="1" noChangeArrowheads="1"/>
          </p:cNvPicPr>
          <p:nvPr/>
        </p:nvPicPr>
        <p:blipFill>
          <a:blip r:embed="rId2"/>
          <a:srcRect/>
          <a:stretch>
            <a:fillRect/>
          </a:stretch>
        </p:blipFill>
        <p:spPr bwMode="auto">
          <a:xfrm>
            <a:off x="304800" y="304800"/>
            <a:ext cx="8382000" cy="6248400"/>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http://ts2.mm.bing.net/th?id=H.4883894438397345&amp;pid=15.1"/>
          <p:cNvPicPr>
            <a:picLocks noChangeAspect="1" noChangeArrowheads="1"/>
          </p:cNvPicPr>
          <p:nvPr/>
        </p:nvPicPr>
        <p:blipFill>
          <a:blip r:embed="rId2"/>
          <a:srcRect/>
          <a:stretch>
            <a:fillRect/>
          </a:stretch>
        </p:blipFill>
        <p:spPr bwMode="auto">
          <a:xfrm>
            <a:off x="228600" y="228600"/>
            <a:ext cx="8686800" cy="64008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PROTOPLASM</a:t>
            </a:r>
            <a:endParaRPr lang="en-US" dirty="0"/>
          </a:p>
        </p:txBody>
      </p:sp>
      <p:sp>
        <p:nvSpPr>
          <p:cNvPr id="3" name="Content Placeholder 2"/>
          <p:cNvSpPr>
            <a:spLocks noGrp="1"/>
          </p:cNvSpPr>
          <p:nvPr>
            <p:ph idx="1"/>
          </p:nvPr>
        </p:nvSpPr>
        <p:spPr/>
        <p:txBody>
          <a:bodyPr/>
          <a:lstStyle/>
          <a:p>
            <a:r>
              <a:rPr lang="en-US" dirty="0" smtClean="0"/>
              <a:t>Physical basis of life</a:t>
            </a:r>
          </a:p>
          <a:p>
            <a:r>
              <a:rPr lang="en-US" dirty="0" smtClean="0"/>
              <a:t>Jelly like, colorless, semi-transparent fluid, granular mass present inside cell wall</a:t>
            </a:r>
          </a:p>
          <a:p>
            <a:r>
              <a:rPr lang="en-US" dirty="0" smtClean="0"/>
              <a:t>Exhibits active movement called Cyclosis</a:t>
            </a:r>
          </a:p>
          <a:p>
            <a:r>
              <a:rPr lang="en-US" dirty="0" smtClean="0"/>
              <a:t>Parts: </a:t>
            </a:r>
          </a:p>
          <a:p>
            <a:pPr lvl="2"/>
            <a:r>
              <a:rPr lang="en-US" dirty="0" smtClean="0"/>
              <a:t>Nucleus</a:t>
            </a:r>
          </a:p>
          <a:p>
            <a:pPr lvl="2"/>
            <a:r>
              <a:rPr lang="en-US" dirty="0" smtClean="0"/>
              <a:t>Cytoplasm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toplas.jpg"/>
          <p:cNvPicPr>
            <a:picLocks noChangeAspect="1"/>
          </p:cNvPicPr>
          <p:nvPr/>
        </p:nvPicPr>
        <p:blipFill>
          <a:blip r:embed="rId2" cstate="print"/>
          <a:stretch>
            <a:fillRect/>
          </a:stretch>
        </p:blipFill>
        <p:spPr>
          <a:xfrm>
            <a:off x="457200" y="457200"/>
            <a:ext cx="8305800" cy="5943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85750"/>
            <a:ext cx="8534400" cy="6286500"/>
          </a:xfrm>
          <a:prstGeom prst="rect">
            <a:avLst/>
          </a:prstGeom>
        </p:spPr>
      </p:pic>
    </p:spTree>
    <p:extLst>
      <p:ext uri="{BB962C8B-B14F-4D97-AF65-F5344CB8AC3E}">
        <p14:creationId xmlns:p14="http://schemas.microsoft.com/office/powerpoint/2010/main" val="384172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kyts vs eukr 2.jpg"/>
          <p:cNvPicPr>
            <a:picLocks noChangeAspect="1"/>
          </p:cNvPicPr>
          <p:nvPr/>
        </p:nvPicPr>
        <p:blipFill>
          <a:blip r:embed="rId2" cstate="print"/>
          <a:stretch>
            <a:fillRect/>
          </a:stretch>
        </p:blipFill>
        <p:spPr>
          <a:xfrm>
            <a:off x="457200" y="457200"/>
            <a:ext cx="8305800" cy="57911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kry eukar similarities.jpg"/>
          <p:cNvPicPr>
            <a:picLocks noChangeAspect="1"/>
          </p:cNvPicPr>
          <p:nvPr/>
        </p:nvPicPr>
        <p:blipFill>
          <a:blip r:embed="rId2" cstate="print"/>
          <a:stretch>
            <a:fillRect/>
          </a:stretch>
        </p:blipFill>
        <p:spPr>
          <a:xfrm>
            <a:off x="762000" y="609600"/>
            <a:ext cx="8077200" cy="5638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 vs eukr table.jpg"/>
          <p:cNvPicPr>
            <a:picLocks noChangeAspect="1"/>
          </p:cNvPicPr>
          <p:nvPr/>
        </p:nvPicPr>
        <p:blipFill>
          <a:blip r:embed="rId2" cstate="print"/>
          <a:stretch>
            <a:fillRect/>
          </a:stretch>
        </p:blipFill>
        <p:spPr>
          <a:xfrm>
            <a:off x="457200" y="457200"/>
            <a:ext cx="8305800" cy="6096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imal plant circle.jpg"/>
          <p:cNvPicPr>
            <a:picLocks noChangeAspect="1"/>
          </p:cNvPicPr>
          <p:nvPr/>
        </p:nvPicPr>
        <p:blipFill>
          <a:blip r:embed="rId2" cstate="print"/>
          <a:stretch>
            <a:fillRect/>
          </a:stretch>
        </p:blipFill>
        <p:spPr>
          <a:xfrm>
            <a:off x="0" y="198192"/>
            <a:ext cx="9144000" cy="6461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EDS</a:t>
            </a:r>
            <a:endParaRPr lang="en-US" dirty="0"/>
          </a:p>
        </p:txBody>
      </p:sp>
      <p:sp>
        <p:nvSpPr>
          <p:cNvPr id="3" name="Content Placeholder 2"/>
          <p:cNvSpPr>
            <a:spLocks noGrp="1"/>
          </p:cNvSpPr>
          <p:nvPr>
            <p:ph idx="1"/>
          </p:nvPr>
        </p:nvSpPr>
        <p:spPr/>
        <p:txBody>
          <a:bodyPr/>
          <a:lstStyle/>
          <a:p>
            <a:r>
              <a:rPr lang="en-US" dirty="0" smtClean="0"/>
              <a:t>Compulsory subject</a:t>
            </a:r>
          </a:p>
          <a:p>
            <a:r>
              <a:rPr lang="en-US" dirty="0" smtClean="0"/>
              <a:t>High scoring</a:t>
            </a:r>
          </a:p>
          <a:p>
            <a:r>
              <a:rPr lang="en-US" dirty="0" smtClean="0"/>
              <a:t>Technical</a:t>
            </a:r>
          </a:p>
          <a:p>
            <a:r>
              <a:rPr lang="en-US" dirty="0" smtClean="0"/>
              <a:t>Most rewarding if well-prepared</a:t>
            </a:r>
          </a:p>
          <a:p>
            <a:r>
              <a:rPr lang="en-US" dirty="0" smtClean="0"/>
              <a:t>Difference making</a:t>
            </a:r>
          </a:p>
          <a:p>
            <a:r>
              <a:rPr lang="en-US" dirty="0" smtClean="0"/>
              <a:t>50 % MCQs</a:t>
            </a:r>
          </a:p>
          <a:p>
            <a:r>
              <a:rPr lang="en-US" dirty="0" smtClean="0"/>
              <a:t>SEQs further subdivided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imal vs plant 1.jpg"/>
          <p:cNvPicPr>
            <a:picLocks noChangeAspect="1"/>
          </p:cNvPicPr>
          <p:nvPr/>
        </p:nvPicPr>
        <p:blipFill>
          <a:blip r:embed="rId2" cstate="print"/>
          <a:stretch>
            <a:fillRect/>
          </a:stretch>
        </p:blipFill>
        <p:spPr>
          <a:xfrm>
            <a:off x="533400" y="381000"/>
            <a:ext cx="8077200" cy="6172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llPartsChart.jpg"/>
          <p:cNvPicPr>
            <a:picLocks noChangeAspect="1"/>
          </p:cNvPicPr>
          <p:nvPr/>
        </p:nvPicPr>
        <p:blipFill>
          <a:blip r:embed="rId2" cstate="print"/>
          <a:stretch>
            <a:fillRect/>
          </a:stretch>
        </p:blipFill>
        <p:spPr>
          <a:xfrm>
            <a:off x="0" y="292608"/>
            <a:ext cx="9144000" cy="62727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ganeeles functions.jpg"/>
          <p:cNvPicPr>
            <a:picLocks noChangeAspect="1"/>
          </p:cNvPicPr>
          <p:nvPr/>
        </p:nvPicPr>
        <p:blipFill>
          <a:blip r:embed="rId2" cstate="print"/>
          <a:stretch>
            <a:fillRect/>
          </a:stretch>
        </p:blipFill>
        <p:spPr>
          <a:xfrm>
            <a:off x="685800" y="177800"/>
            <a:ext cx="8077200" cy="65024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 animal, plant.png"/>
          <p:cNvPicPr>
            <a:picLocks noChangeAspect="1"/>
          </p:cNvPicPr>
          <p:nvPr/>
        </p:nvPicPr>
        <p:blipFill>
          <a:blip r:embed="rId2" cstate="print"/>
          <a:stretch>
            <a:fillRect/>
          </a:stretch>
        </p:blipFill>
        <p:spPr>
          <a:xfrm>
            <a:off x="0" y="671239"/>
            <a:ext cx="9144000" cy="55155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81000"/>
            <a:ext cx="8382000" cy="6172200"/>
          </a:xfrm>
          <a:prstGeom prst="rect">
            <a:avLst/>
          </a:prstGeom>
        </p:spPr>
      </p:pic>
    </p:spTree>
    <p:extLst>
      <p:ext uri="{BB962C8B-B14F-4D97-AF65-F5344CB8AC3E}">
        <p14:creationId xmlns:p14="http://schemas.microsoft.com/office/powerpoint/2010/main" val="429108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81000"/>
            <a:ext cx="8381999" cy="6096000"/>
          </a:xfrm>
          <a:prstGeom prst="rect">
            <a:avLst/>
          </a:prstGeom>
        </p:spPr>
      </p:pic>
    </p:spTree>
    <p:extLst>
      <p:ext uri="{BB962C8B-B14F-4D97-AF65-F5344CB8AC3E}">
        <p14:creationId xmlns:p14="http://schemas.microsoft.com/office/powerpoint/2010/main" val="188715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04800"/>
            <a:ext cx="8534400" cy="6248399"/>
          </a:xfrm>
          <a:prstGeom prst="rect">
            <a:avLst/>
          </a:prstGeom>
        </p:spPr>
      </p:pic>
    </p:spTree>
    <p:extLst>
      <p:ext uri="{BB962C8B-B14F-4D97-AF65-F5344CB8AC3E}">
        <p14:creationId xmlns:p14="http://schemas.microsoft.com/office/powerpoint/2010/main" val="215763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448" y="381000"/>
            <a:ext cx="8217103" cy="6096000"/>
          </a:xfrm>
          <a:prstGeom prst="rect">
            <a:avLst/>
          </a:prstGeom>
        </p:spPr>
      </p:pic>
    </p:spTree>
    <p:extLst>
      <p:ext uri="{BB962C8B-B14F-4D97-AF65-F5344CB8AC3E}">
        <p14:creationId xmlns:p14="http://schemas.microsoft.com/office/powerpoint/2010/main" val="34815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81000"/>
            <a:ext cx="8305800" cy="6019800"/>
          </a:xfrm>
          <a:prstGeom prst="rect">
            <a:avLst/>
          </a:prstGeom>
        </p:spPr>
      </p:pic>
    </p:spTree>
    <p:extLst>
      <p:ext uri="{BB962C8B-B14F-4D97-AF65-F5344CB8AC3E}">
        <p14:creationId xmlns:p14="http://schemas.microsoft.com/office/powerpoint/2010/main" val="412740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1000"/>
            <a:ext cx="8305799" cy="6096000"/>
          </a:xfrm>
          <a:prstGeom prst="rect">
            <a:avLst/>
          </a:prstGeom>
        </p:spPr>
      </p:pic>
    </p:spTree>
    <p:extLst>
      <p:ext uri="{BB962C8B-B14F-4D97-AF65-F5344CB8AC3E}">
        <p14:creationId xmlns:p14="http://schemas.microsoft.com/office/powerpoint/2010/main" val="215721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Matter : living and non-living</a:t>
            </a:r>
          </a:p>
          <a:p>
            <a:r>
              <a:rPr lang="en-US" dirty="0" smtClean="0"/>
              <a:t>Living things have Protoplasm, material necessary for performing all functions of life</a:t>
            </a:r>
          </a:p>
          <a:p>
            <a:r>
              <a:rPr lang="en-US" dirty="0" smtClean="0"/>
              <a:t>Major characteristics of living organisms:</a:t>
            </a:r>
          </a:p>
          <a:p>
            <a:pPr lvl="2"/>
            <a:r>
              <a:rPr lang="en-US" dirty="0" smtClean="0"/>
              <a:t>Growth</a:t>
            </a:r>
          </a:p>
          <a:p>
            <a:pPr lvl="2"/>
            <a:r>
              <a:rPr lang="en-US" dirty="0" smtClean="0"/>
              <a:t>Reproduction</a:t>
            </a:r>
          </a:p>
          <a:p>
            <a:pPr lvl="2"/>
            <a:r>
              <a:rPr lang="en-US" dirty="0" smtClean="0"/>
              <a:t>Nutrition</a:t>
            </a:r>
          </a:p>
          <a:p>
            <a:pPr lvl="2"/>
            <a:r>
              <a:rPr lang="en-US" dirty="0" smtClean="0"/>
              <a:t>Movement</a:t>
            </a:r>
          </a:p>
          <a:p>
            <a:pPr lvl="2"/>
            <a:r>
              <a:rPr lang="en-US" dirty="0" smtClean="0"/>
              <a:t>Excretion</a:t>
            </a:r>
          </a:p>
          <a:p>
            <a:pPr lvl="2"/>
            <a:r>
              <a:rPr lang="en-US" dirty="0" smtClean="0"/>
              <a:t>Respiration</a:t>
            </a:r>
          </a:p>
          <a:p>
            <a:pPr lvl="2">
              <a:buNone/>
            </a:pPr>
            <a:r>
              <a:rPr lang="en-US" dirty="0"/>
              <a:t>	</a:t>
            </a:r>
            <a:r>
              <a:rPr lang="en-US" dirty="0" smtClean="0"/>
              <a:t>		</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Hereditary</a:t>
            </a:r>
            <a:endParaRPr lang="en-US" dirty="0"/>
          </a:p>
        </p:txBody>
      </p:sp>
      <p:sp>
        <p:nvSpPr>
          <p:cNvPr id="3" name="Content Placeholder 2"/>
          <p:cNvSpPr>
            <a:spLocks noGrp="1"/>
          </p:cNvSpPr>
          <p:nvPr>
            <p:ph idx="1"/>
          </p:nvPr>
        </p:nvSpPr>
        <p:spPr/>
        <p:txBody>
          <a:bodyPr/>
          <a:lstStyle/>
          <a:p>
            <a:r>
              <a:rPr lang="en-US" dirty="0" smtClean="0"/>
              <a:t>Transfer of characteristics from one generation to other through reproduction </a:t>
            </a:r>
          </a:p>
          <a:p>
            <a:r>
              <a:rPr lang="en-US" dirty="0"/>
              <a:t> </a:t>
            </a:r>
            <a:r>
              <a:rPr lang="en-US" dirty="0" smtClean="0"/>
              <a:t>Genetics: Study of hereditary.  </a:t>
            </a:r>
          </a:p>
          <a:p>
            <a:pPr lvl="2"/>
            <a:r>
              <a:rPr lang="en-US" dirty="0" smtClean="0"/>
              <a:t>Chromosomes</a:t>
            </a:r>
          </a:p>
          <a:p>
            <a:pPr lvl="2"/>
            <a:r>
              <a:rPr lang="en-US" dirty="0" smtClean="0"/>
              <a:t>Chromatin</a:t>
            </a:r>
          </a:p>
          <a:p>
            <a:pPr lvl="2"/>
            <a:r>
              <a:rPr lang="en-US" dirty="0" smtClean="0"/>
              <a:t>Chromatids</a:t>
            </a:r>
          </a:p>
          <a:p>
            <a:pPr lvl="2"/>
            <a:r>
              <a:rPr lang="en-US" dirty="0" smtClean="0"/>
              <a:t>DNA &amp; RNA</a:t>
            </a:r>
          </a:p>
          <a:p>
            <a:pPr lvl="2"/>
            <a:r>
              <a:rPr lang="en-US" dirty="0" smtClean="0"/>
              <a:t>Gene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mosomes 1.jpg"/>
          <p:cNvPicPr>
            <a:picLocks noChangeAspect="1"/>
          </p:cNvPicPr>
          <p:nvPr/>
        </p:nvPicPr>
        <p:blipFill>
          <a:blip r:embed="rId2" cstate="print"/>
          <a:stretch>
            <a:fillRect/>
          </a:stretch>
        </p:blipFill>
        <p:spPr>
          <a:xfrm>
            <a:off x="304801" y="914400"/>
            <a:ext cx="8382000" cy="5029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 chromosomes.jpg"/>
          <p:cNvPicPr>
            <a:picLocks noChangeAspect="1"/>
          </p:cNvPicPr>
          <p:nvPr/>
        </p:nvPicPr>
        <p:blipFill>
          <a:blip r:embed="rId2" cstate="print"/>
          <a:stretch>
            <a:fillRect/>
          </a:stretch>
        </p:blipFill>
        <p:spPr>
          <a:xfrm>
            <a:off x="533400" y="304800"/>
            <a:ext cx="8229600" cy="5867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mosomes 2.jpg"/>
          <p:cNvPicPr>
            <a:picLocks noChangeAspect="1"/>
          </p:cNvPicPr>
          <p:nvPr/>
        </p:nvPicPr>
        <p:blipFill>
          <a:blip r:embed="rId2" cstate="print"/>
          <a:stretch>
            <a:fillRect/>
          </a:stretch>
        </p:blipFill>
        <p:spPr>
          <a:xfrm>
            <a:off x="609600" y="457200"/>
            <a:ext cx="8153400" cy="5943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mosomes vs chromatin 1.jpg"/>
          <p:cNvPicPr>
            <a:picLocks noChangeAspect="1"/>
          </p:cNvPicPr>
          <p:nvPr/>
        </p:nvPicPr>
        <p:blipFill>
          <a:blip r:embed="rId2" cstate="print"/>
          <a:stretch>
            <a:fillRect/>
          </a:stretch>
        </p:blipFill>
        <p:spPr>
          <a:xfrm>
            <a:off x="685800" y="457200"/>
            <a:ext cx="8000999" cy="5943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mosomes vs cromatin 2.jpg"/>
          <p:cNvPicPr>
            <a:picLocks noChangeAspect="1"/>
          </p:cNvPicPr>
          <p:nvPr/>
        </p:nvPicPr>
        <p:blipFill>
          <a:blip r:embed="rId2" cstate="print"/>
          <a:stretch>
            <a:fillRect/>
          </a:stretch>
        </p:blipFill>
        <p:spPr>
          <a:xfrm>
            <a:off x="685800" y="762000"/>
            <a:ext cx="8153400" cy="5486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mosome vs chromatids 1.jpg"/>
          <p:cNvPicPr>
            <a:picLocks noChangeAspect="1"/>
          </p:cNvPicPr>
          <p:nvPr/>
        </p:nvPicPr>
        <p:blipFill>
          <a:blip r:embed="rId2" cstate="print"/>
          <a:stretch>
            <a:fillRect/>
          </a:stretch>
        </p:blipFill>
        <p:spPr>
          <a:xfrm>
            <a:off x="762000" y="609600"/>
            <a:ext cx="8001000" cy="5638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o vs chromatids 2.jpg"/>
          <p:cNvPicPr>
            <a:picLocks noChangeAspect="1"/>
          </p:cNvPicPr>
          <p:nvPr/>
        </p:nvPicPr>
        <p:blipFill>
          <a:blip r:embed="rId2" cstate="print"/>
          <a:stretch>
            <a:fillRect/>
          </a:stretch>
        </p:blipFill>
        <p:spPr>
          <a:xfrm>
            <a:off x="533400" y="457200"/>
            <a:ext cx="8153400" cy="57912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na structure 1.jpg"/>
          <p:cNvPicPr>
            <a:picLocks noChangeAspect="1"/>
          </p:cNvPicPr>
          <p:nvPr/>
        </p:nvPicPr>
        <p:blipFill>
          <a:blip r:embed="rId2" cstate="print"/>
          <a:stretch>
            <a:fillRect/>
          </a:stretch>
        </p:blipFill>
        <p:spPr>
          <a:xfrm>
            <a:off x="685800" y="304800"/>
            <a:ext cx="8153400" cy="6172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na and gene.jpg"/>
          <p:cNvPicPr>
            <a:picLocks noChangeAspect="1"/>
          </p:cNvPicPr>
          <p:nvPr/>
        </p:nvPicPr>
        <p:blipFill>
          <a:blip r:embed="rId2" cstate="print"/>
          <a:stretch>
            <a:fillRect/>
          </a:stretch>
        </p:blipFill>
        <p:spPr>
          <a:xfrm>
            <a:off x="609600" y="609600"/>
            <a:ext cx="8077199" cy="5867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Biological Sciences</a:t>
            </a:r>
            <a:endParaRPr lang="en-US" dirty="0"/>
          </a:p>
        </p:txBody>
      </p:sp>
      <p:sp>
        <p:nvSpPr>
          <p:cNvPr id="3" name="Content Placeholder 2"/>
          <p:cNvSpPr>
            <a:spLocks noGrp="1"/>
          </p:cNvSpPr>
          <p:nvPr>
            <p:ph idx="1"/>
          </p:nvPr>
        </p:nvSpPr>
        <p:spPr/>
        <p:txBody>
          <a:bodyPr/>
          <a:lstStyle/>
          <a:p>
            <a:r>
              <a:rPr lang="en-US" dirty="0" smtClean="0"/>
              <a:t>Sciences which deal  with living organisms</a:t>
            </a:r>
          </a:p>
          <a:p>
            <a:r>
              <a:rPr lang="en-US" dirty="0" smtClean="0"/>
              <a:t>Common biological sciences:</a:t>
            </a:r>
          </a:p>
          <a:p>
            <a:pPr lvl="2"/>
            <a:r>
              <a:rPr lang="en-US" dirty="0" smtClean="0"/>
              <a:t>Physiology: functions of organs of living organism</a:t>
            </a:r>
          </a:p>
          <a:p>
            <a:pPr lvl="2"/>
            <a:r>
              <a:rPr lang="en-US" dirty="0" smtClean="0"/>
              <a:t>Botany: plant kingdom</a:t>
            </a:r>
          </a:p>
          <a:p>
            <a:pPr lvl="2"/>
            <a:r>
              <a:rPr lang="en-US" dirty="0" smtClean="0"/>
              <a:t>Zoology: animal kingdom</a:t>
            </a:r>
          </a:p>
          <a:p>
            <a:pPr lvl="2"/>
            <a:r>
              <a:rPr lang="en-US" dirty="0" smtClean="0"/>
              <a:t>Pathology: diseases</a:t>
            </a:r>
          </a:p>
          <a:p>
            <a:pPr lvl="2"/>
            <a:r>
              <a:rPr lang="en-US" dirty="0" smtClean="0"/>
              <a:t>Microbiology: minute organisms</a:t>
            </a:r>
          </a:p>
          <a:p>
            <a:pPr lvl="2"/>
            <a:r>
              <a:rPr lang="en-US" dirty="0" smtClean="0"/>
              <a:t>Cytology: structure and functions of cell</a:t>
            </a:r>
          </a:p>
          <a:p>
            <a:pPr lvl="2"/>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na strctr detail nucleotide.jpg"/>
          <p:cNvPicPr>
            <a:picLocks noChangeAspect="1"/>
          </p:cNvPicPr>
          <p:nvPr/>
        </p:nvPicPr>
        <p:blipFill>
          <a:blip r:embed="rId2" cstate="print"/>
          <a:stretch>
            <a:fillRect/>
          </a:stretch>
        </p:blipFill>
        <p:spPr>
          <a:xfrm>
            <a:off x="685800" y="533400"/>
            <a:ext cx="7924800" cy="5943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na vs rna 1.jpg"/>
          <p:cNvPicPr>
            <a:picLocks noChangeAspect="1"/>
          </p:cNvPicPr>
          <p:nvPr/>
        </p:nvPicPr>
        <p:blipFill>
          <a:blip r:embed="rId2" cstate="print"/>
          <a:stretch>
            <a:fillRect/>
          </a:stretch>
        </p:blipFill>
        <p:spPr>
          <a:xfrm>
            <a:off x="685800" y="533400"/>
            <a:ext cx="7696200" cy="586739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na vs rna table.jpg"/>
          <p:cNvPicPr>
            <a:picLocks noChangeAspect="1"/>
          </p:cNvPicPr>
          <p:nvPr/>
        </p:nvPicPr>
        <p:blipFill>
          <a:blip r:embed="rId2" cstate="print"/>
          <a:stretch>
            <a:fillRect/>
          </a:stretch>
        </p:blipFill>
        <p:spPr>
          <a:xfrm>
            <a:off x="762000" y="685800"/>
            <a:ext cx="8000999" cy="5562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rna-vs-trna.png"/>
          <p:cNvPicPr>
            <a:picLocks noChangeAspect="1"/>
          </p:cNvPicPr>
          <p:nvPr/>
        </p:nvPicPr>
        <p:blipFill>
          <a:blip r:embed="rId2" cstate="print"/>
          <a:stretch>
            <a:fillRect/>
          </a:stretch>
        </p:blipFill>
        <p:spPr>
          <a:xfrm>
            <a:off x="152400" y="457200"/>
            <a:ext cx="8534400" cy="595293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plication, transcription, translation.jpg"/>
          <p:cNvPicPr>
            <a:picLocks noChangeAspect="1"/>
          </p:cNvPicPr>
          <p:nvPr/>
        </p:nvPicPr>
        <p:blipFill>
          <a:blip r:embed="rId2" cstate="print"/>
          <a:stretch>
            <a:fillRect/>
          </a:stretch>
        </p:blipFill>
        <p:spPr>
          <a:xfrm>
            <a:off x="533400" y="609600"/>
            <a:ext cx="8153400" cy="6019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plication, tr, trans 2.jpg"/>
          <p:cNvPicPr>
            <a:picLocks noChangeAspect="1"/>
          </p:cNvPicPr>
          <p:nvPr/>
        </p:nvPicPr>
        <p:blipFill>
          <a:blip r:embed="rId2" cstate="print"/>
          <a:stretch>
            <a:fillRect/>
          </a:stretch>
        </p:blipFill>
        <p:spPr>
          <a:xfrm>
            <a:off x="685801" y="457200"/>
            <a:ext cx="8001000" cy="60959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 anatomy.jpg"/>
          <p:cNvPicPr>
            <a:picLocks noChangeAspect="1"/>
          </p:cNvPicPr>
          <p:nvPr/>
        </p:nvPicPr>
        <p:blipFill>
          <a:blip r:embed="rId2" cstate="print"/>
          <a:stretch>
            <a:fillRect/>
          </a:stretch>
        </p:blipFill>
        <p:spPr>
          <a:xfrm>
            <a:off x="609600" y="457200"/>
            <a:ext cx="7924799" cy="5791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Physiology</a:t>
            </a:r>
            <a:endParaRPr lang="en-US" dirty="0"/>
          </a:p>
        </p:txBody>
      </p:sp>
      <p:sp>
        <p:nvSpPr>
          <p:cNvPr id="3" name="Content Placeholder 2"/>
          <p:cNvSpPr>
            <a:spLocks noGrp="1"/>
          </p:cNvSpPr>
          <p:nvPr>
            <p:ph idx="1"/>
          </p:nvPr>
        </p:nvSpPr>
        <p:spPr/>
        <p:txBody>
          <a:bodyPr/>
          <a:lstStyle/>
          <a:p>
            <a:r>
              <a:rPr lang="en-US" dirty="0" smtClean="0"/>
              <a:t>PHYSIOLOGY:  Branch of science dealing with study of normal functions of living organisms</a:t>
            </a:r>
          </a:p>
          <a:p>
            <a:r>
              <a:rPr lang="en-US" dirty="0" smtClean="0"/>
              <a:t>HUMAN PHYSIOLOGY: concerned with study of normal functions of human tissues, organs, and organ systems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of Human body</a:t>
            </a:r>
            <a:endParaRPr lang="en-US" dirty="0"/>
          </a:p>
        </p:txBody>
      </p:sp>
      <p:sp>
        <p:nvSpPr>
          <p:cNvPr id="3" name="Content Placeholder 2"/>
          <p:cNvSpPr>
            <a:spLocks noGrp="1"/>
          </p:cNvSpPr>
          <p:nvPr>
            <p:ph idx="1"/>
          </p:nvPr>
        </p:nvSpPr>
        <p:spPr/>
        <p:txBody>
          <a:bodyPr>
            <a:normAutofit lnSpcReduction="10000"/>
          </a:bodyPr>
          <a:lstStyle/>
          <a:p>
            <a:r>
              <a:rPr lang="en-US" dirty="0" smtClean="0"/>
              <a:t>Skeletal system</a:t>
            </a:r>
          </a:p>
          <a:p>
            <a:r>
              <a:rPr lang="en-US" dirty="0" smtClean="0"/>
              <a:t>Muscular system</a:t>
            </a:r>
          </a:p>
          <a:p>
            <a:r>
              <a:rPr lang="en-US" dirty="0" smtClean="0"/>
              <a:t>Nervous system</a:t>
            </a:r>
          </a:p>
          <a:p>
            <a:r>
              <a:rPr lang="en-US" dirty="0" smtClean="0"/>
              <a:t>Digestive system</a:t>
            </a:r>
          </a:p>
          <a:p>
            <a:r>
              <a:rPr lang="en-US" dirty="0" smtClean="0"/>
              <a:t>Respiratory system</a:t>
            </a:r>
          </a:p>
          <a:p>
            <a:r>
              <a:rPr lang="en-US" dirty="0" smtClean="0"/>
              <a:t>Circulatory system</a:t>
            </a:r>
          </a:p>
          <a:p>
            <a:r>
              <a:rPr lang="en-US" dirty="0" smtClean="0"/>
              <a:t>Excretory system</a:t>
            </a:r>
          </a:p>
          <a:p>
            <a:r>
              <a:rPr lang="en-US" dirty="0" smtClean="0"/>
              <a:t>Endocrine glands system</a:t>
            </a:r>
          </a:p>
          <a:p>
            <a:r>
              <a:rPr lang="en-US" dirty="0" smtClean="0"/>
              <a:t>Reproductive system</a:t>
            </a:r>
          </a:p>
          <a:p>
            <a:r>
              <a:rPr lang="en-US" dirty="0" smtClean="0"/>
              <a:t>Ear and Eye</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Skeletal system</a:t>
            </a:r>
            <a:endParaRPr lang="en-US" dirty="0"/>
          </a:p>
        </p:txBody>
      </p:sp>
      <p:sp>
        <p:nvSpPr>
          <p:cNvPr id="3" name="Content Placeholder 2"/>
          <p:cNvSpPr>
            <a:spLocks noGrp="1"/>
          </p:cNvSpPr>
          <p:nvPr>
            <p:ph idx="1"/>
          </p:nvPr>
        </p:nvSpPr>
        <p:spPr/>
        <p:txBody>
          <a:bodyPr>
            <a:normAutofit/>
          </a:bodyPr>
          <a:lstStyle/>
          <a:p>
            <a:r>
              <a:rPr lang="en-US" dirty="0" smtClean="0"/>
              <a:t>The skeletal system includes all of the bones and joints in the body. </a:t>
            </a:r>
          </a:p>
          <a:p>
            <a:r>
              <a:rPr lang="en-US" dirty="0" smtClean="0"/>
              <a:t>Each bone is a complex living organ that is made up of many cells, protein fibers, and minerals. </a:t>
            </a:r>
          </a:p>
          <a:p>
            <a:r>
              <a:rPr lang="en-US" dirty="0" smtClean="0"/>
              <a:t>The skeleton acts as a scaffold by providing support and protection for the soft tissues that make up the rest of the body. </a:t>
            </a:r>
          </a:p>
          <a:p>
            <a:r>
              <a:rPr lang="en-US" dirty="0" smtClean="0"/>
              <a:t>The skeletal system also provides attachment points for muscles to allow movements at the joints.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28600"/>
            <a:ext cx="8686800" cy="6324600"/>
          </a:xfrm>
          <a:prstGeom prst="rect">
            <a:avLst/>
          </a:prstGeom>
        </p:spPr>
      </p:pic>
    </p:spTree>
    <p:extLst>
      <p:ext uri="{BB962C8B-B14F-4D97-AF65-F5344CB8AC3E}">
        <p14:creationId xmlns:p14="http://schemas.microsoft.com/office/powerpoint/2010/main" val="231736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eleton 1.jpg"/>
          <p:cNvPicPr>
            <a:picLocks noChangeAspect="1"/>
          </p:cNvPicPr>
          <p:nvPr/>
        </p:nvPicPr>
        <p:blipFill>
          <a:blip r:embed="rId2" cstate="print"/>
          <a:stretch>
            <a:fillRect/>
          </a:stretch>
        </p:blipFill>
        <p:spPr>
          <a:xfrm>
            <a:off x="381000" y="457200"/>
            <a:ext cx="8305800" cy="594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eleton 2.jpg"/>
          <p:cNvPicPr>
            <a:picLocks noChangeAspect="1"/>
          </p:cNvPicPr>
          <p:nvPr/>
        </p:nvPicPr>
        <p:blipFill>
          <a:blip r:embed="rId2" cstate="print"/>
          <a:stretch>
            <a:fillRect/>
          </a:stretch>
        </p:blipFill>
        <p:spPr>
          <a:xfrm>
            <a:off x="609600" y="457200"/>
            <a:ext cx="7924800" cy="5486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458200" cy="5262979"/>
          </a:xfrm>
          <a:prstGeom prst="rect">
            <a:avLst/>
          </a:prstGeom>
        </p:spPr>
        <p:txBody>
          <a:bodyPr wrap="square">
            <a:spAutoFit/>
          </a:bodyPr>
          <a:lstStyle/>
          <a:p>
            <a:r>
              <a:rPr lang="en-US" sz="2800" dirty="0" smtClean="0"/>
              <a:t>The skeletal system in an adult body is made up of 206 individual bones. </a:t>
            </a:r>
          </a:p>
          <a:p>
            <a:r>
              <a:rPr lang="en-US" sz="2800" dirty="0" smtClean="0"/>
              <a:t>These bones are arranged into two major divisions: the </a:t>
            </a:r>
            <a:r>
              <a:rPr lang="en-US" sz="2800" i="1" dirty="0" smtClean="0"/>
              <a:t>axial skeleton</a:t>
            </a:r>
            <a:r>
              <a:rPr lang="en-US" sz="2800" dirty="0" smtClean="0"/>
              <a:t> and the </a:t>
            </a:r>
            <a:r>
              <a:rPr lang="en-US" sz="2800" i="1" dirty="0" smtClean="0"/>
              <a:t>appendicular skeleton</a:t>
            </a:r>
            <a:r>
              <a:rPr lang="en-US" sz="2800" dirty="0" smtClean="0"/>
              <a:t>. </a:t>
            </a:r>
          </a:p>
          <a:p>
            <a:r>
              <a:rPr lang="en-US" sz="2800" dirty="0" smtClean="0"/>
              <a:t>The axial skeleton runs along the body’s midline axis and is made up of 80 bones in the following regions:</a:t>
            </a:r>
          </a:p>
          <a:p>
            <a:r>
              <a:rPr lang="en-US" sz="2800" dirty="0" smtClean="0"/>
              <a:t>Skull</a:t>
            </a:r>
          </a:p>
          <a:p>
            <a:r>
              <a:rPr lang="en-US" sz="2800" dirty="0" smtClean="0"/>
              <a:t>Hyoid</a:t>
            </a:r>
          </a:p>
          <a:p>
            <a:r>
              <a:rPr lang="en-US" sz="2800" dirty="0" smtClean="0"/>
              <a:t>Auditory ossicles</a:t>
            </a:r>
          </a:p>
          <a:p>
            <a:r>
              <a:rPr lang="en-US" sz="2800" dirty="0" smtClean="0"/>
              <a:t>Ribs</a:t>
            </a:r>
          </a:p>
          <a:p>
            <a:r>
              <a:rPr lang="en-US" sz="2800" dirty="0" smtClean="0"/>
              <a:t>Sternum</a:t>
            </a:r>
          </a:p>
          <a:p>
            <a:r>
              <a:rPr lang="en-US" sz="2800" dirty="0" smtClean="0"/>
              <a:t>Vertebral column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0"/>
            <a:ext cx="8305800" cy="4401205"/>
          </a:xfrm>
          <a:prstGeom prst="rect">
            <a:avLst/>
          </a:prstGeom>
        </p:spPr>
        <p:txBody>
          <a:bodyPr wrap="square">
            <a:spAutoFit/>
          </a:bodyPr>
          <a:lstStyle/>
          <a:p>
            <a:r>
              <a:rPr lang="en-US" sz="4000" dirty="0" smtClean="0"/>
              <a:t>The appendicular skeleton is made up of 126 bones in the following regions:</a:t>
            </a:r>
          </a:p>
          <a:p>
            <a:r>
              <a:rPr lang="en-US" sz="4000" dirty="0" smtClean="0"/>
              <a:t>Upper limbs</a:t>
            </a:r>
          </a:p>
          <a:p>
            <a:r>
              <a:rPr lang="en-US" sz="4000" dirty="0" smtClean="0"/>
              <a:t>Lower limbs</a:t>
            </a:r>
          </a:p>
          <a:p>
            <a:r>
              <a:rPr lang="en-US" sz="4000" dirty="0" smtClean="0"/>
              <a:t>Pelvic girdle</a:t>
            </a:r>
          </a:p>
          <a:p>
            <a:r>
              <a:rPr lang="en-US" sz="4000" dirty="0" smtClean="0"/>
              <a:t>Pectoral (shoulder) girdle</a:t>
            </a:r>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8153400" cy="4832092"/>
          </a:xfrm>
          <a:prstGeom prst="rect">
            <a:avLst/>
          </a:prstGeom>
        </p:spPr>
        <p:txBody>
          <a:bodyPr wrap="square">
            <a:spAutoFit/>
          </a:bodyPr>
          <a:lstStyle/>
          <a:p>
            <a:r>
              <a:rPr lang="en-US" sz="2800" b="1" dirty="0" smtClean="0"/>
              <a:t>Skull</a:t>
            </a:r>
            <a:r>
              <a:rPr lang="en-US" sz="2800" dirty="0" smtClean="0"/>
              <a:t/>
            </a:r>
            <a:br>
              <a:rPr lang="en-US" sz="2800" dirty="0" smtClean="0"/>
            </a:br>
            <a:r>
              <a:rPr lang="en-US" sz="2800" dirty="0" smtClean="0"/>
              <a:t>The </a:t>
            </a:r>
            <a:r>
              <a:rPr lang="en-US" sz="2800" b="1" dirty="0" smtClean="0">
                <a:hlinkClick r:id="rId2"/>
              </a:rPr>
              <a:t>skull</a:t>
            </a:r>
            <a:r>
              <a:rPr lang="en-US" sz="2800" dirty="0" smtClean="0"/>
              <a:t> is composed of 22 bones that are fused together except for the mandible. </a:t>
            </a:r>
          </a:p>
          <a:p>
            <a:endParaRPr lang="en-US" sz="2800" dirty="0" smtClean="0"/>
          </a:p>
          <a:p>
            <a:r>
              <a:rPr lang="en-US" sz="2800" dirty="0" smtClean="0"/>
              <a:t>The bones of the superior portion of the skull are known as the cranium and protect the brain from damage. </a:t>
            </a:r>
          </a:p>
          <a:p>
            <a:endParaRPr lang="en-US" sz="2800" dirty="0" smtClean="0"/>
          </a:p>
          <a:p>
            <a:r>
              <a:rPr lang="en-US" sz="2800" dirty="0" smtClean="0"/>
              <a:t>The bones of the inferior and anterior portion of the skull are known as facial bones and support the eyes, nose, and mouth.</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8305800" cy="5078313"/>
          </a:xfrm>
          <a:prstGeom prst="rect">
            <a:avLst/>
          </a:prstGeom>
        </p:spPr>
        <p:txBody>
          <a:bodyPr wrap="square">
            <a:spAutoFit/>
          </a:bodyPr>
          <a:lstStyle/>
          <a:p>
            <a:r>
              <a:rPr lang="en-US" sz="3600" b="1" dirty="0" smtClean="0"/>
              <a:t>Vertebrae</a:t>
            </a:r>
            <a:r>
              <a:rPr lang="en-US" sz="3600" dirty="0" smtClean="0"/>
              <a:t/>
            </a:r>
            <a:br>
              <a:rPr lang="en-US" sz="3600" dirty="0" smtClean="0"/>
            </a:br>
            <a:r>
              <a:rPr lang="en-US" sz="3600" dirty="0" smtClean="0"/>
              <a:t>Twenty-six vertebrae form the </a:t>
            </a:r>
            <a:r>
              <a:rPr lang="en-US" sz="3600" b="1" dirty="0" smtClean="0">
                <a:hlinkClick r:id="rId2"/>
              </a:rPr>
              <a:t>vertebral column</a:t>
            </a:r>
            <a:r>
              <a:rPr lang="en-US" sz="3600" dirty="0" smtClean="0"/>
              <a:t> of the human body. They are named by region:</a:t>
            </a:r>
          </a:p>
          <a:p>
            <a:r>
              <a:rPr lang="en-US" sz="3600" b="1" dirty="0" smtClean="0">
                <a:hlinkClick r:id="rId3"/>
              </a:rPr>
              <a:t>Cervical</a:t>
            </a:r>
            <a:r>
              <a:rPr lang="en-US" sz="3600" dirty="0" smtClean="0"/>
              <a:t> (neck) - 7 vertebrae</a:t>
            </a:r>
          </a:p>
          <a:p>
            <a:r>
              <a:rPr lang="en-US" sz="3600" b="1" dirty="0" smtClean="0">
                <a:hlinkClick r:id="rId4"/>
              </a:rPr>
              <a:t>Thoracic</a:t>
            </a:r>
            <a:r>
              <a:rPr lang="en-US" sz="3600" dirty="0" smtClean="0"/>
              <a:t> (chest) - 12 vertebrae</a:t>
            </a:r>
          </a:p>
          <a:p>
            <a:r>
              <a:rPr lang="en-US" sz="3600" b="1" dirty="0" smtClean="0">
                <a:hlinkClick r:id="rId5"/>
              </a:rPr>
              <a:t>Lumbar</a:t>
            </a:r>
            <a:r>
              <a:rPr lang="en-US" sz="3600" dirty="0" smtClean="0">
                <a:hlinkClick r:id="rId5"/>
              </a:rPr>
              <a:t> </a:t>
            </a:r>
            <a:r>
              <a:rPr lang="en-US" sz="3600" dirty="0" smtClean="0"/>
              <a:t>(lower back) - 5 vertebrae</a:t>
            </a:r>
          </a:p>
          <a:p>
            <a:r>
              <a:rPr lang="en-US" sz="3600" b="1" dirty="0" smtClean="0">
                <a:hlinkClick r:id="rId6"/>
              </a:rPr>
              <a:t>Sacrum</a:t>
            </a:r>
            <a:r>
              <a:rPr lang="en-US" sz="3600" dirty="0" smtClean="0"/>
              <a:t> - 1 vertebra</a:t>
            </a:r>
          </a:p>
          <a:p>
            <a:r>
              <a:rPr lang="en-US" sz="3600" b="1" dirty="0" smtClean="0">
                <a:hlinkClick r:id="rId7"/>
              </a:rPr>
              <a:t>Coccyx</a:t>
            </a:r>
            <a:r>
              <a:rPr lang="en-US" sz="3600" dirty="0" smtClean="0"/>
              <a:t> (tailbone) - 1 vertebra</a:t>
            </a:r>
            <a:endParaRPr lang="en-US" sz="3600"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eleton 3.jpg"/>
          <p:cNvPicPr>
            <a:picLocks noChangeAspect="1"/>
          </p:cNvPicPr>
          <p:nvPr/>
        </p:nvPicPr>
        <p:blipFill>
          <a:blip r:embed="rId2" cstate="print"/>
          <a:stretch>
            <a:fillRect/>
          </a:stretch>
        </p:blipFill>
        <p:spPr>
          <a:xfrm>
            <a:off x="457200" y="457200"/>
            <a:ext cx="8229600" cy="594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kelton 4.jpg"/>
          <p:cNvPicPr>
            <a:picLocks noChangeAspect="1"/>
          </p:cNvPicPr>
          <p:nvPr/>
        </p:nvPicPr>
        <p:blipFill>
          <a:blip r:embed="rId2" cstate="print"/>
          <a:stretch>
            <a:fillRect/>
          </a:stretch>
        </p:blipFill>
        <p:spPr>
          <a:xfrm>
            <a:off x="457200" y="609600"/>
            <a:ext cx="8153400" cy="586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62000"/>
            <a:ext cx="8534400" cy="4154984"/>
          </a:xfrm>
          <a:prstGeom prst="rect">
            <a:avLst/>
          </a:prstGeom>
        </p:spPr>
        <p:txBody>
          <a:bodyPr wrap="square">
            <a:spAutoFit/>
          </a:bodyPr>
          <a:lstStyle/>
          <a:p>
            <a:r>
              <a:rPr lang="en-US" sz="2400" b="1" dirty="0" smtClean="0"/>
              <a:t>Pectoral Girdle and Upper Limb</a:t>
            </a:r>
            <a:r>
              <a:rPr lang="en-US" sz="2400" dirty="0" smtClean="0"/>
              <a:t/>
            </a:r>
            <a:br>
              <a:rPr lang="en-US" sz="2400" dirty="0" smtClean="0"/>
            </a:br>
            <a:r>
              <a:rPr lang="en-US" sz="2400" dirty="0" smtClean="0"/>
              <a:t>The pectoral girdle connects the </a:t>
            </a:r>
            <a:r>
              <a:rPr lang="en-US" sz="2400" b="1" dirty="0" smtClean="0">
                <a:hlinkClick r:id="rId2"/>
              </a:rPr>
              <a:t>upper limb (arm) bones</a:t>
            </a:r>
            <a:r>
              <a:rPr lang="en-US" sz="2400" dirty="0" smtClean="0"/>
              <a:t> to the axial skeleton.</a:t>
            </a:r>
          </a:p>
          <a:p>
            <a:endParaRPr lang="en-US" sz="2400" dirty="0" smtClean="0"/>
          </a:p>
          <a:p>
            <a:r>
              <a:rPr lang="en-US" sz="2400" dirty="0" smtClean="0"/>
              <a:t>The </a:t>
            </a:r>
            <a:r>
              <a:rPr lang="en-US" sz="2400" dirty="0" err="1" smtClean="0"/>
              <a:t>humerus</a:t>
            </a:r>
            <a:r>
              <a:rPr lang="en-US" sz="2400" dirty="0" smtClean="0"/>
              <a:t> is the bone of the upper arm. </a:t>
            </a:r>
          </a:p>
          <a:p>
            <a:r>
              <a:rPr lang="en-US" sz="2400" dirty="0" smtClean="0"/>
              <a:t> </a:t>
            </a:r>
          </a:p>
          <a:p>
            <a:r>
              <a:rPr lang="en-US" sz="2400" dirty="0" smtClean="0"/>
              <a:t>The radius and ulna are the two bones of the forearm. </a:t>
            </a:r>
          </a:p>
          <a:p>
            <a:endParaRPr lang="en-US" sz="2400" dirty="0" smtClean="0"/>
          </a:p>
          <a:p>
            <a:r>
              <a:rPr lang="en-US" sz="2400" dirty="0" smtClean="0"/>
              <a:t>.</a:t>
            </a:r>
          </a:p>
          <a:p>
            <a:r>
              <a:rPr lang="en-US" sz="2400" dirty="0" smtClean="0"/>
              <a:t>The carpals are connected to the five metacarpals that form the </a:t>
            </a:r>
            <a:r>
              <a:rPr lang="en-US" sz="2400" b="1" dirty="0" smtClean="0">
                <a:hlinkClick r:id="rId3"/>
              </a:rPr>
              <a:t>bones of the hand</a:t>
            </a:r>
            <a:r>
              <a:rPr lang="en-US" sz="2400" dirty="0" smtClean="0"/>
              <a:t> and connect to each of the fingers.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7346"/>
            <a:ext cx="8382000" cy="5539978"/>
          </a:xfrm>
          <a:prstGeom prst="rect">
            <a:avLst/>
          </a:prstGeom>
        </p:spPr>
        <p:txBody>
          <a:bodyPr wrap="square">
            <a:spAutoFit/>
          </a:bodyPr>
          <a:lstStyle/>
          <a:p>
            <a:r>
              <a:rPr lang="en-US" sz="2800" b="1" dirty="0" smtClean="0"/>
              <a:t>Pelvic Girdle and Lower Limb</a:t>
            </a:r>
            <a:r>
              <a:rPr lang="en-US" sz="2800" dirty="0" smtClean="0"/>
              <a:t/>
            </a:r>
            <a:br>
              <a:rPr lang="en-US" sz="2800" dirty="0" smtClean="0"/>
            </a:br>
            <a:r>
              <a:rPr lang="en-US" sz="2800" dirty="0" smtClean="0"/>
              <a:t>Formed by the left and right hip bones, the pelvic girdle connects the </a:t>
            </a:r>
            <a:r>
              <a:rPr lang="en-US" sz="2800" b="1" dirty="0" smtClean="0">
                <a:hlinkClick r:id="rId2"/>
              </a:rPr>
              <a:t>lower limb (leg) bones</a:t>
            </a:r>
            <a:r>
              <a:rPr lang="en-US" sz="2800" dirty="0" smtClean="0"/>
              <a:t> to the axial skeleton.</a:t>
            </a:r>
          </a:p>
          <a:p>
            <a:endParaRPr lang="en-US" sz="2800" dirty="0" smtClean="0"/>
          </a:p>
          <a:p>
            <a:r>
              <a:rPr lang="en-US" sz="2800" dirty="0" smtClean="0"/>
              <a:t>The </a:t>
            </a:r>
            <a:r>
              <a:rPr lang="en-US" sz="2800" b="1" dirty="0" smtClean="0">
                <a:hlinkClick r:id="rId3"/>
              </a:rPr>
              <a:t>femur</a:t>
            </a:r>
            <a:r>
              <a:rPr lang="en-US" sz="2800" dirty="0" smtClean="0"/>
              <a:t> is the largest bone in the body and the only bone of the thigh (femoral) region. </a:t>
            </a:r>
          </a:p>
          <a:p>
            <a:endParaRPr lang="en-US" sz="2800" dirty="0" smtClean="0"/>
          </a:p>
          <a:p>
            <a:r>
              <a:rPr lang="en-US" sz="2800" dirty="0" smtClean="0"/>
              <a:t> Commonly called the kneecap, the patella is special because it is one of the few bones that are not present at birth. </a:t>
            </a:r>
          </a:p>
          <a:p>
            <a:endParaRPr lang="en-US" sz="2800"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28600"/>
            <a:ext cx="8686799" cy="6248400"/>
          </a:xfrm>
          <a:prstGeom prst="rect">
            <a:avLst/>
          </a:prstGeom>
        </p:spPr>
      </p:pic>
    </p:spTree>
    <p:extLst>
      <p:ext uri="{BB962C8B-B14F-4D97-AF65-F5344CB8AC3E}">
        <p14:creationId xmlns:p14="http://schemas.microsoft.com/office/powerpoint/2010/main" val="310941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Muscular system</a:t>
            </a:r>
            <a:endParaRPr lang="en-US" dirty="0"/>
          </a:p>
        </p:txBody>
      </p:sp>
      <p:sp>
        <p:nvSpPr>
          <p:cNvPr id="3" name="Content Placeholder 2"/>
          <p:cNvSpPr>
            <a:spLocks noGrp="1"/>
          </p:cNvSpPr>
          <p:nvPr>
            <p:ph idx="1"/>
          </p:nvPr>
        </p:nvSpPr>
        <p:spPr/>
        <p:txBody>
          <a:bodyPr>
            <a:normAutofit/>
          </a:bodyPr>
          <a:lstStyle/>
          <a:p>
            <a:r>
              <a:rPr lang="en-US" dirty="0" smtClean="0"/>
              <a:t>The muscular system is responsible for the movement of the human body.</a:t>
            </a:r>
          </a:p>
          <a:p>
            <a:r>
              <a:rPr lang="en-US" dirty="0" smtClean="0"/>
              <a:t> Attached to the bones of the skeletal system are about 700 named muscles that make up roughly half of a person’s body weight.</a:t>
            </a:r>
          </a:p>
          <a:p>
            <a:r>
              <a:rPr lang="en-US" dirty="0" smtClean="0"/>
              <a:t> Each of these muscles is a discrete organ constructed of skeletal muscle tissue, blood vessels, tendons, and nerves. </a:t>
            </a:r>
          </a:p>
          <a:p>
            <a:r>
              <a:rPr lang="en-US" dirty="0" smtClean="0"/>
              <a:t>Muscle tissue is also found inside of the heart, digestive organs, and blood vessels.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74345"/>
            <a:ext cx="8077200" cy="5632311"/>
          </a:xfrm>
          <a:prstGeom prst="rect">
            <a:avLst/>
          </a:prstGeom>
        </p:spPr>
        <p:txBody>
          <a:bodyPr wrap="square">
            <a:spAutoFit/>
          </a:bodyPr>
          <a:lstStyle/>
          <a:p>
            <a:r>
              <a:rPr lang="en-US" sz="2400" b="1" dirty="0" smtClean="0"/>
              <a:t>Muscle Types</a:t>
            </a:r>
            <a:r>
              <a:rPr lang="en-US" sz="2400" dirty="0" smtClean="0"/>
              <a:t/>
            </a:r>
            <a:br>
              <a:rPr lang="en-US" sz="2400" dirty="0" smtClean="0"/>
            </a:br>
            <a:r>
              <a:rPr lang="en-US" sz="2400" dirty="0" smtClean="0"/>
              <a:t>There are three types of muscle tissue: Visceral, cardiac, and skeletal.</a:t>
            </a:r>
          </a:p>
          <a:p>
            <a:endParaRPr lang="en-US" sz="2400" dirty="0" smtClean="0"/>
          </a:p>
          <a:p>
            <a:r>
              <a:rPr lang="en-US" sz="2400" i="1" dirty="0" smtClean="0"/>
              <a:t>Visceral Muscle</a:t>
            </a:r>
            <a:r>
              <a:rPr lang="en-US" sz="2400" dirty="0" smtClean="0"/>
              <a:t>. Visceral muscle is found inside of organs like the </a:t>
            </a:r>
            <a:r>
              <a:rPr lang="en-US" sz="2400" b="1" dirty="0" smtClean="0">
                <a:hlinkClick r:id="rId2"/>
              </a:rPr>
              <a:t>stomach</a:t>
            </a:r>
            <a:r>
              <a:rPr lang="en-US" sz="2400" dirty="0" smtClean="0"/>
              <a:t>, intestines, and blood vessels. </a:t>
            </a:r>
          </a:p>
          <a:p>
            <a:endParaRPr lang="en-US" sz="2400" dirty="0" smtClean="0"/>
          </a:p>
          <a:p>
            <a:r>
              <a:rPr lang="en-US" sz="2400" dirty="0" smtClean="0"/>
              <a:t>Because visceral muscle is controlled by the unconscious part of the brain, it is known as involuntary muscle—it cannot be directly controlled by the conscious mind. </a:t>
            </a:r>
          </a:p>
          <a:p>
            <a:endParaRPr lang="en-US" sz="2400" dirty="0" smtClean="0"/>
          </a:p>
          <a:p>
            <a:r>
              <a:rPr lang="en-US" sz="2400" dirty="0" smtClean="0"/>
              <a:t>The term “smooth muscle” is often used to describe visceral muscle because it has a very smooth, uniform appearance when viewed under a microscope. </a:t>
            </a:r>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moth muscle 1.jpg"/>
          <p:cNvPicPr>
            <a:picLocks noChangeAspect="1"/>
          </p:cNvPicPr>
          <p:nvPr/>
        </p:nvPicPr>
        <p:blipFill>
          <a:blip r:embed="rId2" cstate="print"/>
          <a:stretch>
            <a:fillRect/>
          </a:stretch>
        </p:blipFill>
        <p:spPr>
          <a:xfrm>
            <a:off x="381000" y="533400"/>
            <a:ext cx="8382000" cy="58673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ooth muscle 2.jpg"/>
          <p:cNvPicPr>
            <a:picLocks noChangeAspect="1"/>
          </p:cNvPicPr>
          <p:nvPr/>
        </p:nvPicPr>
        <p:blipFill>
          <a:blip r:embed="rId2" cstate="print"/>
          <a:stretch>
            <a:fillRect/>
          </a:stretch>
        </p:blipFill>
        <p:spPr>
          <a:xfrm>
            <a:off x="533400" y="533400"/>
            <a:ext cx="8077200" cy="5791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ooth musc;e 3.jpg"/>
          <p:cNvPicPr>
            <a:picLocks noChangeAspect="1"/>
          </p:cNvPicPr>
          <p:nvPr/>
        </p:nvPicPr>
        <p:blipFill>
          <a:blip r:embed="rId2" cstate="print"/>
          <a:stretch>
            <a:fillRect/>
          </a:stretch>
        </p:blipFill>
        <p:spPr>
          <a:xfrm>
            <a:off x="381000" y="381000"/>
            <a:ext cx="8382000" cy="60959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8153400" cy="5632311"/>
          </a:xfrm>
          <a:prstGeom prst="rect">
            <a:avLst/>
          </a:prstGeom>
        </p:spPr>
        <p:txBody>
          <a:bodyPr wrap="square">
            <a:spAutoFit/>
          </a:bodyPr>
          <a:lstStyle/>
          <a:p>
            <a:r>
              <a:rPr lang="en-US" sz="2400" i="1" dirty="0" smtClean="0"/>
              <a:t>Cardiac Muscle</a:t>
            </a:r>
            <a:r>
              <a:rPr lang="en-US" sz="2400" dirty="0" smtClean="0"/>
              <a:t>. </a:t>
            </a:r>
          </a:p>
          <a:p>
            <a:endParaRPr lang="en-US" sz="2400" dirty="0" smtClean="0"/>
          </a:p>
          <a:p>
            <a:r>
              <a:rPr lang="en-US" sz="2400" dirty="0" smtClean="0"/>
              <a:t>Found only in the </a:t>
            </a:r>
            <a:r>
              <a:rPr lang="en-US" sz="2400" b="1" dirty="0" smtClean="0">
                <a:hlinkClick r:id="rId2"/>
              </a:rPr>
              <a:t>heart</a:t>
            </a:r>
            <a:r>
              <a:rPr lang="en-US" sz="2400" dirty="0" smtClean="0"/>
              <a:t>, cardiac muscle is responsible for pumping blood throughout the body. </a:t>
            </a:r>
          </a:p>
          <a:p>
            <a:endParaRPr lang="en-US" sz="2400" dirty="0" smtClean="0"/>
          </a:p>
          <a:p>
            <a:r>
              <a:rPr lang="en-US" sz="2400" dirty="0" smtClean="0"/>
              <a:t>Cardiac muscle tissue cannot be controlled consciously, so it is an involuntary muscle. </a:t>
            </a:r>
          </a:p>
          <a:p>
            <a:r>
              <a:rPr lang="en-US" sz="2400" dirty="0" smtClean="0"/>
              <a:t> </a:t>
            </a:r>
            <a:br>
              <a:rPr lang="en-US" sz="2400" dirty="0" smtClean="0"/>
            </a:br>
            <a:r>
              <a:rPr lang="en-US" sz="2400" dirty="0" smtClean="0"/>
              <a:t/>
            </a:r>
            <a:br>
              <a:rPr lang="en-US" sz="2400" dirty="0" smtClean="0"/>
            </a:br>
            <a:r>
              <a:rPr lang="en-US" sz="2400" dirty="0" smtClean="0"/>
              <a:t>The cells of cardiac muscle tissue are striated—that is, they appear to have light and dark stripes when viewed under a light microscope. </a:t>
            </a:r>
          </a:p>
          <a:p>
            <a:endParaRPr lang="en-US" sz="2400" dirty="0" smtClean="0"/>
          </a:p>
          <a:p>
            <a:r>
              <a:rPr lang="en-US" sz="2400" dirty="0" smtClean="0"/>
              <a:t>The arrangement of protein fibers inside of the cells causes these light and dark bands.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diac 1.jpg"/>
          <p:cNvPicPr>
            <a:picLocks noChangeAspect="1"/>
          </p:cNvPicPr>
          <p:nvPr/>
        </p:nvPicPr>
        <p:blipFill>
          <a:blip r:embed="rId2" cstate="print"/>
          <a:stretch>
            <a:fillRect/>
          </a:stretch>
        </p:blipFill>
        <p:spPr>
          <a:xfrm>
            <a:off x="381000" y="381000"/>
            <a:ext cx="8305800" cy="59435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diac 2.jpg"/>
          <p:cNvPicPr>
            <a:picLocks noChangeAspect="1"/>
          </p:cNvPicPr>
          <p:nvPr/>
        </p:nvPicPr>
        <p:blipFill>
          <a:blip r:embed="rId2" cstate="print"/>
          <a:stretch>
            <a:fillRect/>
          </a:stretch>
        </p:blipFill>
        <p:spPr>
          <a:xfrm>
            <a:off x="381000" y="533400"/>
            <a:ext cx="8229600" cy="594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diac 3.jpg"/>
          <p:cNvPicPr>
            <a:picLocks noChangeAspect="1"/>
          </p:cNvPicPr>
          <p:nvPr/>
        </p:nvPicPr>
        <p:blipFill>
          <a:blip r:embed="rId2" cstate="print"/>
          <a:stretch>
            <a:fillRect/>
          </a:stretch>
        </p:blipFill>
        <p:spPr>
          <a:xfrm>
            <a:off x="457200" y="381000"/>
            <a:ext cx="8077200" cy="571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198"/>
            <a:ext cx="8229600" cy="5539978"/>
          </a:xfrm>
          <a:prstGeom prst="rect">
            <a:avLst/>
          </a:prstGeom>
        </p:spPr>
        <p:txBody>
          <a:bodyPr wrap="square">
            <a:spAutoFit/>
          </a:bodyPr>
          <a:lstStyle/>
          <a:p>
            <a:r>
              <a:rPr lang="en-US" sz="2400" i="1" dirty="0" smtClean="0"/>
              <a:t>Skeletal Muscle</a:t>
            </a:r>
            <a:r>
              <a:rPr lang="en-US" sz="2400" dirty="0" smtClean="0"/>
              <a:t>. </a:t>
            </a:r>
          </a:p>
          <a:p>
            <a:endParaRPr lang="en-US" sz="2400" dirty="0" smtClean="0"/>
          </a:p>
          <a:p>
            <a:r>
              <a:rPr lang="en-US" sz="2400" dirty="0" smtClean="0"/>
              <a:t>Skeletal muscle is the only voluntary muscle tissue in the human body—it is controlled consciously. </a:t>
            </a:r>
          </a:p>
          <a:p>
            <a:endParaRPr lang="en-US" sz="2400" dirty="0" smtClean="0"/>
          </a:p>
          <a:p>
            <a:r>
              <a:rPr lang="en-US" sz="2400" dirty="0" smtClean="0"/>
              <a:t>Every physical action that a person consciously performs (e.g. speaking, walking, or writing) requires skeletal muscle. </a:t>
            </a:r>
          </a:p>
          <a:p>
            <a:endParaRPr lang="en-US" sz="2400" dirty="0" smtClean="0"/>
          </a:p>
          <a:p>
            <a:r>
              <a:rPr lang="en-US" sz="2400" dirty="0" smtClean="0"/>
              <a:t>Most skeletal muscles are attached to two bones across a joint, so the muscle serves to move parts of those bones closer to each other. </a:t>
            </a:r>
            <a:br>
              <a:rPr lang="en-US" sz="2400" dirty="0" smtClean="0"/>
            </a:br>
            <a:r>
              <a:rPr lang="en-US" sz="2400" dirty="0" smtClean="0"/>
              <a:t/>
            </a:r>
            <a:br>
              <a:rPr lang="en-US" sz="2400" dirty="0" smtClean="0"/>
            </a:br>
            <a:r>
              <a:rPr lang="en-US" sz="2400" dirty="0" smtClean="0"/>
              <a:t>Striated just like cardiac muscle, these skeletal muscle fibers are very strong. </a:t>
            </a:r>
            <a:r>
              <a:rPr lang="en-US" dirty="0" smtClean="0"/>
              <a:t/>
            </a:r>
            <a:br>
              <a:rPr lang="en-US" dirty="0" smtClean="0"/>
            </a:b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04800"/>
            <a:ext cx="8534400" cy="6248400"/>
          </a:xfrm>
          <a:prstGeom prst="rect">
            <a:avLst/>
          </a:prstGeom>
        </p:spPr>
      </p:pic>
    </p:spTree>
    <p:extLst>
      <p:ext uri="{BB962C8B-B14F-4D97-AF65-F5344CB8AC3E}">
        <p14:creationId xmlns:p14="http://schemas.microsoft.com/office/powerpoint/2010/main" val="2793568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ooth, cardiac , skeletal.jpg"/>
          <p:cNvPicPr>
            <a:picLocks noChangeAspect="1"/>
          </p:cNvPicPr>
          <p:nvPr/>
        </p:nvPicPr>
        <p:blipFill>
          <a:blip r:embed="rId2" cstate="print"/>
          <a:stretch>
            <a:fillRect/>
          </a:stretch>
        </p:blipFill>
        <p:spPr>
          <a:xfrm>
            <a:off x="533400" y="381000"/>
            <a:ext cx="8305800" cy="609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scular 1.jpg"/>
          <p:cNvPicPr>
            <a:picLocks noChangeAspect="1"/>
          </p:cNvPicPr>
          <p:nvPr/>
        </p:nvPicPr>
        <p:blipFill>
          <a:blip r:embed="rId2" cstate="print"/>
          <a:stretch>
            <a:fillRect/>
          </a:stretch>
        </p:blipFill>
        <p:spPr>
          <a:xfrm>
            <a:off x="457201" y="381000"/>
            <a:ext cx="8001000" cy="594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scular 5.jpg"/>
          <p:cNvPicPr>
            <a:picLocks noChangeAspect="1"/>
          </p:cNvPicPr>
          <p:nvPr/>
        </p:nvPicPr>
        <p:blipFill>
          <a:blip r:embed="rId2" cstate="print"/>
          <a:stretch>
            <a:fillRect/>
          </a:stretch>
        </p:blipFill>
        <p:spPr>
          <a:xfrm>
            <a:off x="533400" y="457200"/>
            <a:ext cx="8077200" cy="60959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rculatory system o.jpg"/>
          <p:cNvPicPr>
            <a:picLocks noChangeAspect="1"/>
          </p:cNvPicPr>
          <p:nvPr/>
        </p:nvPicPr>
        <p:blipFill>
          <a:blip r:embed="rId2" cstate="print"/>
          <a:stretch>
            <a:fillRect/>
          </a:stretch>
        </p:blipFill>
        <p:spPr>
          <a:xfrm>
            <a:off x="381000" y="457200"/>
            <a:ext cx="8382000" cy="601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rculatory system 1.jpg"/>
          <p:cNvPicPr>
            <a:picLocks noChangeAspect="1"/>
          </p:cNvPicPr>
          <p:nvPr/>
        </p:nvPicPr>
        <p:blipFill>
          <a:blip r:embed="rId2" cstate="print"/>
          <a:stretch>
            <a:fillRect/>
          </a:stretch>
        </p:blipFill>
        <p:spPr>
          <a:xfrm>
            <a:off x="381000" y="381000"/>
            <a:ext cx="8382000" cy="609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rculatory_System_large.gif"/>
          <p:cNvPicPr>
            <a:picLocks noChangeAspect="1"/>
          </p:cNvPicPr>
          <p:nvPr/>
        </p:nvPicPr>
        <p:blipFill>
          <a:blip r:embed="rId2" cstate="print"/>
          <a:stretch>
            <a:fillRect/>
          </a:stretch>
        </p:blipFill>
        <p:spPr>
          <a:xfrm>
            <a:off x="228601" y="228600"/>
            <a:ext cx="8610600" cy="6400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Circulatory system</a:t>
            </a:r>
            <a:endParaRPr lang="en-US" dirty="0"/>
          </a:p>
        </p:txBody>
      </p:sp>
      <p:sp>
        <p:nvSpPr>
          <p:cNvPr id="3" name="Content Placeholder 2"/>
          <p:cNvSpPr>
            <a:spLocks noGrp="1"/>
          </p:cNvSpPr>
          <p:nvPr>
            <p:ph idx="1"/>
          </p:nvPr>
        </p:nvSpPr>
        <p:spPr/>
        <p:txBody>
          <a:bodyPr/>
          <a:lstStyle/>
          <a:p>
            <a:r>
              <a:rPr lang="en-US" dirty="0" smtClean="0"/>
              <a:t>By which blood is continuously moved throughout body</a:t>
            </a:r>
          </a:p>
          <a:p>
            <a:endParaRPr lang="en-US" dirty="0" smtClean="0"/>
          </a:p>
          <a:p>
            <a:r>
              <a:rPr lang="en-US" dirty="0" smtClean="0"/>
              <a:t>To serve purpose of transportation</a:t>
            </a:r>
          </a:p>
          <a:p>
            <a:endParaRPr lang="en-US" dirty="0" smtClean="0"/>
          </a:p>
          <a:p>
            <a:r>
              <a:rPr lang="en-US" dirty="0" smtClean="0"/>
              <a:t>Consists of Heart and blood vessels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a:t>
            </a:r>
            <a:endParaRPr lang="en-US" dirty="0"/>
          </a:p>
        </p:txBody>
      </p:sp>
      <p:sp>
        <p:nvSpPr>
          <p:cNvPr id="3" name="Content Placeholder 2"/>
          <p:cNvSpPr>
            <a:spLocks noGrp="1"/>
          </p:cNvSpPr>
          <p:nvPr>
            <p:ph idx="1"/>
          </p:nvPr>
        </p:nvSpPr>
        <p:spPr/>
        <p:txBody>
          <a:bodyPr>
            <a:normAutofit lnSpcReduction="10000"/>
          </a:bodyPr>
          <a:lstStyle/>
          <a:p>
            <a:r>
              <a:rPr lang="en-US" dirty="0" smtClean="0"/>
              <a:t>Conical shape, base uppermost, apex downwards</a:t>
            </a:r>
          </a:p>
          <a:p>
            <a:r>
              <a:rPr lang="en-US" dirty="0" smtClean="0"/>
              <a:t>Composed of cardiac muscle cells</a:t>
            </a:r>
          </a:p>
          <a:p>
            <a:r>
              <a:rPr lang="en-US" dirty="0" smtClean="0"/>
              <a:t>Three layers: pericardium, myocardium, endocardium</a:t>
            </a:r>
          </a:p>
          <a:p>
            <a:r>
              <a:rPr lang="en-US" dirty="0" smtClean="0"/>
              <a:t> automatic rhythmic contraction</a:t>
            </a:r>
          </a:p>
          <a:p>
            <a:r>
              <a:rPr lang="en-US" dirty="0" smtClean="0"/>
              <a:t>Never fatigue</a:t>
            </a:r>
          </a:p>
          <a:p>
            <a:r>
              <a:rPr lang="en-US" dirty="0" smtClean="0"/>
              <a:t>Chambers: </a:t>
            </a:r>
          </a:p>
          <a:p>
            <a:pPr lvl="2"/>
            <a:r>
              <a:rPr lang="en-US" dirty="0" smtClean="0"/>
              <a:t>Right atrium</a:t>
            </a:r>
          </a:p>
          <a:p>
            <a:pPr lvl="2"/>
            <a:r>
              <a:rPr lang="en-US" dirty="0" smtClean="0"/>
              <a:t>Right ventricle</a:t>
            </a:r>
          </a:p>
          <a:p>
            <a:pPr lvl="2"/>
            <a:r>
              <a:rPr lang="en-US" dirty="0" smtClean="0"/>
              <a:t>Left ventricle</a:t>
            </a:r>
          </a:p>
          <a:p>
            <a:pPr lvl="2"/>
            <a:r>
              <a:rPr lang="en-US" dirty="0" smtClean="0"/>
              <a:t>Left atrium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371600"/>
          </a:xfrm>
        </p:spPr>
        <p:txBody>
          <a:bodyPr>
            <a:normAutofit/>
          </a:bodyPr>
          <a:lstStyle/>
          <a:p>
            <a:r>
              <a:rPr lang="en-US" dirty="0" smtClean="0"/>
              <a:t>Blood vessels</a:t>
            </a:r>
            <a:endParaRPr lang="en-US" dirty="0"/>
          </a:p>
        </p:txBody>
      </p:sp>
      <p:sp>
        <p:nvSpPr>
          <p:cNvPr id="3" name="Content Placeholder 2"/>
          <p:cNvSpPr>
            <a:spLocks noGrp="1"/>
          </p:cNvSpPr>
          <p:nvPr>
            <p:ph idx="1"/>
          </p:nvPr>
        </p:nvSpPr>
        <p:spPr>
          <a:xfrm>
            <a:off x="457200" y="1981200"/>
            <a:ext cx="8229600" cy="4876800"/>
          </a:xfrm>
        </p:spPr>
        <p:txBody>
          <a:bodyPr>
            <a:noAutofit/>
          </a:bodyPr>
          <a:lstStyle/>
          <a:p>
            <a:r>
              <a:rPr lang="en-US" sz="1400" dirty="0" smtClean="0"/>
              <a:t>Arteries</a:t>
            </a:r>
          </a:p>
          <a:p>
            <a:pPr lvl="2"/>
            <a:r>
              <a:rPr lang="en-US" sz="1400" dirty="0" smtClean="0"/>
              <a:t>Carry blood away from heart except pulmonary arteries</a:t>
            </a:r>
          </a:p>
          <a:p>
            <a:pPr lvl="2"/>
            <a:r>
              <a:rPr lang="en-US" sz="1400" dirty="0" smtClean="0"/>
              <a:t>Transport oxygenated blood</a:t>
            </a:r>
          </a:p>
          <a:p>
            <a:pPr lvl="2"/>
            <a:r>
              <a:rPr lang="en-US" sz="1400" dirty="0" smtClean="0"/>
              <a:t>Inner bore is narrow</a:t>
            </a:r>
          </a:p>
          <a:p>
            <a:pPr lvl="2"/>
            <a:r>
              <a:rPr lang="en-US" sz="1400" dirty="0" smtClean="0"/>
              <a:t>Wall is elastic and thick</a:t>
            </a:r>
          </a:p>
          <a:p>
            <a:endParaRPr lang="en-US" sz="1400" dirty="0" smtClean="0"/>
          </a:p>
          <a:p>
            <a:endParaRPr lang="en-US" sz="1400" dirty="0" smtClean="0"/>
          </a:p>
          <a:p>
            <a:pPr>
              <a:buNone/>
            </a:pPr>
            <a:r>
              <a:rPr lang="en-US" sz="1400" dirty="0" smtClean="0"/>
              <a:t>Capillaries</a:t>
            </a:r>
          </a:p>
          <a:p>
            <a:pPr lvl="2"/>
            <a:r>
              <a:rPr lang="en-US" sz="1400" dirty="0" smtClean="0"/>
              <a:t>Wall made up of very thin layer</a:t>
            </a:r>
          </a:p>
          <a:p>
            <a:pPr lvl="2"/>
            <a:r>
              <a:rPr lang="en-US" sz="1400" dirty="0" smtClean="0"/>
              <a:t>Lumen is very narrow</a:t>
            </a:r>
          </a:p>
          <a:p>
            <a:pPr lvl="2"/>
            <a:r>
              <a:rPr lang="en-US" sz="1400" dirty="0" smtClean="0"/>
              <a:t>Most numerous vessels</a:t>
            </a:r>
          </a:p>
          <a:p>
            <a:pPr lvl="2"/>
            <a:r>
              <a:rPr lang="en-US" sz="1400" dirty="0" smtClean="0"/>
              <a:t>Exchange of nutrients ,waste product between blood and tissues</a:t>
            </a:r>
          </a:p>
          <a:p>
            <a:endParaRPr lang="en-US" sz="1400" dirty="0" smtClean="0"/>
          </a:p>
          <a:p>
            <a:pPr>
              <a:buNone/>
            </a:pPr>
            <a:r>
              <a:rPr lang="en-US" sz="1400" dirty="0" smtClean="0"/>
              <a:t>Veins</a:t>
            </a:r>
          </a:p>
          <a:p>
            <a:pPr lvl="2"/>
            <a:r>
              <a:rPr lang="en-US" sz="1400" dirty="0" smtClean="0"/>
              <a:t>Deoxygenated blood</a:t>
            </a:r>
          </a:p>
          <a:p>
            <a:pPr lvl="2"/>
            <a:r>
              <a:rPr lang="en-US" sz="1400" dirty="0" smtClean="0"/>
              <a:t>Towards heart</a:t>
            </a:r>
          </a:p>
          <a:p>
            <a:pPr lvl="2"/>
            <a:r>
              <a:rPr lang="en-US" sz="1400" dirty="0" smtClean="0"/>
              <a:t>Wall thinner</a:t>
            </a:r>
          </a:p>
          <a:p>
            <a:pPr lvl="2"/>
            <a:r>
              <a:rPr lang="en-US" sz="1400" dirty="0" smtClean="0"/>
              <a:t>Flow of blood facilitated by valves</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rt 0.jpg"/>
          <p:cNvPicPr>
            <a:picLocks noChangeAspect="1"/>
          </p:cNvPicPr>
          <p:nvPr/>
        </p:nvPicPr>
        <p:blipFill>
          <a:blip r:embed="rId2" cstate="print"/>
          <a:stretch>
            <a:fillRect/>
          </a:stretch>
        </p:blipFill>
        <p:spPr>
          <a:xfrm>
            <a:off x="457200" y="381000"/>
            <a:ext cx="8305800" cy="601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
            <a:ext cx="8534400" cy="6096000"/>
          </a:xfrm>
          <a:prstGeom prst="rect">
            <a:avLst/>
          </a:prstGeom>
        </p:spPr>
      </p:pic>
    </p:spTree>
    <p:extLst>
      <p:ext uri="{BB962C8B-B14F-4D97-AF65-F5344CB8AC3E}">
        <p14:creationId xmlns:p14="http://schemas.microsoft.com/office/powerpoint/2010/main" val="4227522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rt 1.png"/>
          <p:cNvPicPr>
            <a:picLocks noChangeAspect="1"/>
          </p:cNvPicPr>
          <p:nvPr/>
        </p:nvPicPr>
        <p:blipFill>
          <a:blip r:embed="rId2" cstate="print"/>
          <a:stretch>
            <a:fillRect/>
          </a:stretch>
        </p:blipFill>
        <p:spPr>
          <a:xfrm>
            <a:off x="685800" y="333375"/>
            <a:ext cx="7848600" cy="61912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rat internal view.jpg"/>
          <p:cNvPicPr>
            <a:picLocks noChangeAspect="1"/>
          </p:cNvPicPr>
          <p:nvPr/>
        </p:nvPicPr>
        <p:blipFill>
          <a:blip r:embed="rId2" cstate="print"/>
          <a:stretch>
            <a:fillRect/>
          </a:stretch>
        </p:blipFill>
        <p:spPr>
          <a:xfrm>
            <a:off x="381000" y="457200"/>
            <a:ext cx="8229600" cy="5867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circulation</a:t>
            </a:r>
            <a:endParaRPr lang="en-US" dirty="0"/>
          </a:p>
        </p:txBody>
      </p:sp>
      <p:sp>
        <p:nvSpPr>
          <p:cNvPr id="3" name="Text Placeholder 2"/>
          <p:cNvSpPr>
            <a:spLocks noGrp="1"/>
          </p:cNvSpPr>
          <p:nvPr>
            <p:ph type="body" idx="1"/>
          </p:nvPr>
        </p:nvSpPr>
        <p:spPr/>
        <p:txBody>
          <a:bodyPr/>
          <a:lstStyle/>
          <a:p>
            <a:r>
              <a:rPr lang="en-US" dirty="0" smtClean="0"/>
              <a:t>Systemic circulation</a:t>
            </a:r>
            <a:endParaRPr lang="en-US" dirty="0"/>
          </a:p>
        </p:txBody>
      </p:sp>
      <p:sp>
        <p:nvSpPr>
          <p:cNvPr id="4" name="Text Placeholder 3"/>
          <p:cNvSpPr>
            <a:spLocks noGrp="1"/>
          </p:cNvSpPr>
          <p:nvPr>
            <p:ph type="body" sz="half" idx="3"/>
          </p:nvPr>
        </p:nvSpPr>
        <p:spPr/>
        <p:txBody>
          <a:bodyPr/>
          <a:lstStyle/>
          <a:p>
            <a:r>
              <a:rPr lang="en-US" dirty="0" smtClean="0"/>
              <a:t>Pulmonary circulation</a:t>
            </a:r>
            <a:endParaRPr lang="en-US" dirty="0"/>
          </a:p>
        </p:txBody>
      </p:sp>
      <p:sp>
        <p:nvSpPr>
          <p:cNvPr id="5" name="Content Placeholder 4"/>
          <p:cNvSpPr>
            <a:spLocks noGrp="1"/>
          </p:cNvSpPr>
          <p:nvPr>
            <p:ph sz="quarter" idx="2"/>
          </p:nvPr>
        </p:nvSpPr>
        <p:spPr/>
        <p:txBody>
          <a:bodyPr/>
          <a:lstStyle/>
          <a:p>
            <a:r>
              <a:rPr lang="en-US" dirty="0" smtClean="0"/>
              <a:t>Supply blood to all the parts of body except lungs</a:t>
            </a:r>
          </a:p>
          <a:p>
            <a:endParaRPr lang="en-US" dirty="0" smtClean="0"/>
          </a:p>
          <a:p>
            <a:r>
              <a:rPr lang="en-US" dirty="0" smtClean="0">
                <a:solidFill>
                  <a:srgbClr val="FF0000"/>
                </a:solidFill>
              </a:rPr>
              <a:t>Arteries: </a:t>
            </a:r>
            <a:r>
              <a:rPr lang="en-US" dirty="0" smtClean="0"/>
              <a:t>carry </a:t>
            </a:r>
            <a:r>
              <a:rPr lang="en-US" dirty="0" smtClean="0">
                <a:solidFill>
                  <a:srgbClr val="FF0000"/>
                </a:solidFill>
              </a:rPr>
              <a:t>oxygenated</a:t>
            </a:r>
            <a:r>
              <a:rPr lang="en-US" dirty="0" smtClean="0"/>
              <a:t> blood from heart to all body parts</a:t>
            </a:r>
          </a:p>
          <a:p>
            <a:endParaRPr lang="en-US" dirty="0" smtClean="0"/>
          </a:p>
          <a:p>
            <a:r>
              <a:rPr lang="en-US" dirty="0" smtClean="0">
                <a:solidFill>
                  <a:srgbClr val="00B0F0"/>
                </a:solidFill>
              </a:rPr>
              <a:t>Veins</a:t>
            </a:r>
            <a:r>
              <a:rPr lang="en-US" dirty="0" smtClean="0"/>
              <a:t>: carry </a:t>
            </a:r>
            <a:r>
              <a:rPr lang="en-US" dirty="0" smtClean="0">
                <a:solidFill>
                  <a:srgbClr val="00B0F0"/>
                </a:solidFill>
              </a:rPr>
              <a:t>deoxygenated</a:t>
            </a:r>
            <a:r>
              <a:rPr lang="en-US" dirty="0" smtClean="0"/>
              <a:t> blood from all body parts to heart</a:t>
            </a:r>
            <a:endParaRPr lang="en-US" dirty="0"/>
          </a:p>
        </p:txBody>
      </p:sp>
      <p:sp>
        <p:nvSpPr>
          <p:cNvPr id="6" name="Content Placeholder 5"/>
          <p:cNvSpPr>
            <a:spLocks noGrp="1"/>
          </p:cNvSpPr>
          <p:nvPr>
            <p:ph sz="quarter" idx="4"/>
          </p:nvPr>
        </p:nvSpPr>
        <p:spPr/>
        <p:txBody>
          <a:bodyPr/>
          <a:lstStyle/>
          <a:p>
            <a:r>
              <a:rPr lang="en-US" dirty="0" smtClean="0"/>
              <a:t>Supply blood to lungs</a:t>
            </a:r>
          </a:p>
          <a:p>
            <a:endParaRPr lang="en-US" dirty="0" smtClean="0"/>
          </a:p>
          <a:p>
            <a:r>
              <a:rPr lang="en-US" dirty="0" smtClean="0">
                <a:solidFill>
                  <a:srgbClr val="00B0F0"/>
                </a:solidFill>
              </a:rPr>
              <a:t>Pulmonary arteries</a:t>
            </a:r>
            <a:r>
              <a:rPr lang="en-US" dirty="0" smtClean="0"/>
              <a:t>: carry </a:t>
            </a:r>
            <a:r>
              <a:rPr lang="en-US" dirty="0" smtClean="0">
                <a:solidFill>
                  <a:srgbClr val="00B0F0"/>
                </a:solidFill>
              </a:rPr>
              <a:t>deoxygenated </a:t>
            </a:r>
            <a:r>
              <a:rPr lang="en-US" dirty="0" smtClean="0"/>
              <a:t>blood from heart to lungs</a:t>
            </a:r>
          </a:p>
          <a:p>
            <a:endParaRPr lang="en-US" dirty="0" smtClean="0"/>
          </a:p>
          <a:p>
            <a:r>
              <a:rPr lang="en-US" dirty="0" smtClean="0">
                <a:solidFill>
                  <a:srgbClr val="FF0000"/>
                </a:solidFill>
              </a:rPr>
              <a:t>Pulmonary vein</a:t>
            </a:r>
            <a:r>
              <a:rPr lang="en-US" dirty="0" smtClean="0"/>
              <a:t>: carry </a:t>
            </a:r>
            <a:r>
              <a:rPr lang="en-US" dirty="0" smtClean="0">
                <a:solidFill>
                  <a:srgbClr val="FF0000"/>
                </a:solidFill>
              </a:rPr>
              <a:t>oxygenated</a:t>
            </a:r>
            <a:r>
              <a:rPr lang="en-US" dirty="0" smtClean="0"/>
              <a:t> blood from lungs to heart</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rt lung circulation.jpg"/>
          <p:cNvPicPr>
            <a:picLocks noChangeAspect="1"/>
          </p:cNvPicPr>
          <p:nvPr/>
        </p:nvPicPr>
        <p:blipFill>
          <a:blip r:embed="rId2" cstate="print"/>
          <a:stretch>
            <a:fillRect/>
          </a:stretch>
        </p:blipFill>
        <p:spPr>
          <a:xfrm>
            <a:off x="609600" y="457200"/>
            <a:ext cx="8077200" cy="594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rt lung circl 2.jpg"/>
          <p:cNvPicPr>
            <a:picLocks noChangeAspect="1"/>
          </p:cNvPicPr>
          <p:nvPr/>
        </p:nvPicPr>
        <p:blipFill>
          <a:blip r:embed="rId2" cstate="print"/>
          <a:stretch>
            <a:fillRect/>
          </a:stretch>
        </p:blipFill>
        <p:spPr>
          <a:xfrm>
            <a:off x="381000" y="381000"/>
            <a:ext cx="8381999" cy="601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rt lung gaseous exchange.jpg"/>
          <p:cNvPicPr>
            <a:picLocks noChangeAspect="1"/>
          </p:cNvPicPr>
          <p:nvPr/>
        </p:nvPicPr>
        <p:blipFill>
          <a:blip r:embed="rId2" cstate="print"/>
          <a:stretch>
            <a:fillRect/>
          </a:stretch>
        </p:blipFill>
        <p:spPr>
          <a:xfrm>
            <a:off x="304800" y="228600"/>
            <a:ext cx="8610600" cy="6400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ood vessels 1.jpg"/>
          <p:cNvPicPr>
            <a:picLocks noChangeAspect="1"/>
          </p:cNvPicPr>
          <p:nvPr/>
        </p:nvPicPr>
        <p:blipFill>
          <a:blip r:embed="rId2" cstate="print"/>
          <a:stretch>
            <a:fillRect/>
          </a:stretch>
        </p:blipFill>
        <p:spPr>
          <a:xfrm>
            <a:off x="457200" y="304800"/>
            <a:ext cx="8305800" cy="624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ood vessels 2.jpg"/>
          <p:cNvPicPr>
            <a:picLocks noChangeAspect="1"/>
          </p:cNvPicPr>
          <p:nvPr/>
        </p:nvPicPr>
        <p:blipFill>
          <a:blip r:embed="rId2" cstate="print"/>
          <a:stretch>
            <a:fillRect/>
          </a:stretch>
        </p:blipFill>
        <p:spPr>
          <a:xfrm>
            <a:off x="381000" y="457200"/>
            <a:ext cx="8534401" cy="6019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ood vessels 3.jpg"/>
          <p:cNvPicPr>
            <a:picLocks noChangeAspect="1"/>
          </p:cNvPicPr>
          <p:nvPr/>
        </p:nvPicPr>
        <p:blipFill>
          <a:blip r:embed="rId2" cstate="print"/>
          <a:stretch>
            <a:fillRect/>
          </a:stretch>
        </p:blipFill>
        <p:spPr>
          <a:xfrm>
            <a:off x="381000" y="304800"/>
            <a:ext cx="8534400" cy="624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piratory 0.jpg"/>
          <p:cNvPicPr>
            <a:picLocks noChangeAspect="1"/>
          </p:cNvPicPr>
          <p:nvPr/>
        </p:nvPicPr>
        <p:blipFill>
          <a:blip r:embed="rId2" cstate="print"/>
          <a:stretch>
            <a:fillRect/>
          </a:stretch>
        </p:blipFill>
        <p:spPr>
          <a:xfrm>
            <a:off x="457200" y="381000"/>
            <a:ext cx="8458200" cy="60959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04800"/>
            <a:ext cx="8382000" cy="6172200"/>
          </a:xfrm>
          <a:prstGeom prst="rect">
            <a:avLst/>
          </a:prstGeom>
        </p:spPr>
      </p:pic>
    </p:spTree>
    <p:extLst>
      <p:ext uri="{BB962C8B-B14F-4D97-AF65-F5344CB8AC3E}">
        <p14:creationId xmlns:p14="http://schemas.microsoft.com/office/powerpoint/2010/main" val="9205506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Respiratory system</a:t>
            </a:r>
            <a:endParaRPr lang="en-US" dirty="0"/>
          </a:p>
        </p:txBody>
      </p:sp>
      <p:sp>
        <p:nvSpPr>
          <p:cNvPr id="3" name="Content Placeholder 2"/>
          <p:cNvSpPr>
            <a:spLocks noGrp="1"/>
          </p:cNvSpPr>
          <p:nvPr>
            <p:ph idx="1"/>
          </p:nvPr>
        </p:nvSpPr>
        <p:spPr/>
        <p:txBody>
          <a:bodyPr/>
          <a:lstStyle/>
          <a:p>
            <a:r>
              <a:rPr lang="en-US" dirty="0" smtClean="0"/>
              <a:t>Respiration: exchange of gases between body and atmosphere</a:t>
            </a:r>
          </a:p>
          <a:p>
            <a:r>
              <a:rPr lang="en-US" dirty="0" smtClean="0"/>
              <a:t>Internal and external respiration</a:t>
            </a:r>
          </a:p>
          <a:p>
            <a:r>
              <a:rPr lang="en-US" dirty="0" smtClean="0"/>
              <a:t>Breathing: inspiration, expiration</a:t>
            </a:r>
          </a:p>
          <a:p>
            <a:r>
              <a:rPr lang="en-US" dirty="0" smtClean="0"/>
              <a:t>Inspiration: phase of breathing in which air is taken inside the lungs </a:t>
            </a:r>
          </a:p>
          <a:p>
            <a:r>
              <a:rPr lang="en-US" dirty="0" smtClean="0"/>
              <a:t>Expiration; consumed air is expelled from the lungs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piratory 1.jpg"/>
          <p:cNvPicPr>
            <a:picLocks noChangeAspect="1"/>
          </p:cNvPicPr>
          <p:nvPr/>
        </p:nvPicPr>
        <p:blipFill>
          <a:blip r:embed="rId2" cstate="print"/>
          <a:stretch>
            <a:fillRect/>
          </a:stretch>
        </p:blipFill>
        <p:spPr>
          <a:xfrm>
            <a:off x="381000" y="533400"/>
            <a:ext cx="8305800" cy="57911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piratory 2.jpg"/>
          <p:cNvPicPr>
            <a:picLocks noChangeAspect="1"/>
          </p:cNvPicPr>
          <p:nvPr/>
        </p:nvPicPr>
        <p:blipFill>
          <a:blip r:embed="rId2" cstate="print"/>
          <a:stretch>
            <a:fillRect/>
          </a:stretch>
        </p:blipFill>
        <p:spPr>
          <a:xfrm>
            <a:off x="457200" y="381000"/>
            <a:ext cx="8382000" cy="60959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ibs, lungs ,heart.jpg"/>
          <p:cNvPicPr>
            <a:picLocks noChangeAspect="1"/>
          </p:cNvPicPr>
          <p:nvPr/>
        </p:nvPicPr>
        <p:blipFill>
          <a:blip r:embed="rId2" cstate="print"/>
          <a:stretch>
            <a:fillRect/>
          </a:stretch>
        </p:blipFill>
        <p:spPr>
          <a:xfrm>
            <a:off x="381000" y="304800"/>
            <a:ext cx="8458200" cy="624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piratory gaseous exchange.jpg"/>
          <p:cNvPicPr>
            <a:picLocks noChangeAspect="1"/>
          </p:cNvPicPr>
          <p:nvPr/>
        </p:nvPicPr>
        <p:blipFill>
          <a:blip r:embed="rId2" cstate="print"/>
          <a:stretch>
            <a:fillRect/>
          </a:stretch>
        </p:blipFill>
        <p:spPr>
          <a:xfrm>
            <a:off x="457200" y="457200"/>
            <a:ext cx="8305800" cy="58673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estive 0.jpg"/>
          <p:cNvPicPr>
            <a:picLocks noChangeAspect="1"/>
          </p:cNvPicPr>
          <p:nvPr/>
        </p:nvPicPr>
        <p:blipFill>
          <a:blip r:embed="rId2" cstate="print"/>
          <a:stretch>
            <a:fillRect/>
          </a:stretch>
        </p:blipFill>
        <p:spPr>
          <a:xfrm>
            <a:off x="381001" y="533400"/>
            <a:ext cx="8305800" cy="58673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estive system best.jpg"/>
          <p:cNvPicPr>
            <a:picLocks noChangeAspect="1"/>
          </p:cNvPicPr>
          <p:nvPr/>
        </p:nvPicPr>
        <p:blipFill>
          <a:blip r:embed="rId2" cstate="print"/>
          <a:stretch>
            <a:fillRect/>
          </a:stretch>
        </p:blipFill>
        <p:spPr>
          <a:xfrm>
            <a:off x="152400" y="152400"/>
            <a:ext cx="8915400" cy="67055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cretory organs.jpg"/>
          <p:cNvPicPr>
            <a:picLocks noChangeAspect="1"/>
          </p:cNvPicPr>
          <p:nvPr/>
        </p:nvPicPr>
        <p:blipFill>
          <a:blip r:embed="rId2" cstate="print"/>
          <a:stretch>
            <a:fillRect/>
          </a:stretch>
        </p:blipFill>
        <p:spPr>
          <a:xfrm>
            <a:off x="304800" y="228600"/>
            <a:ext cx="8553450" cy="6172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cretory 1.jpg"/>
          <p:cNvPicPr>
            <a:picLocks noChangeAspect="1"/>
          </p:cNvPicPr>
          <p:nvPr/>
        </p:nvPicPr>
        <p:blipFill>
          <a:blip r:embed="rId2" cstate="print"/>
          <a:stretch>
            <a:fillRect/>
          </a:stretch>
        </p:blipFill>
        <p:spPr>
          <a:xfrm>
            <a:off x="381000" y="381000"/>
            <a:ext cx="8458200" cy="609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idney 1.jpg"/>
          <p:cNvPicPr>
            <a:picLocks noChangeAspect="1"/>
          </p:cNvPicPr>
          <p:nvPr/>
        </p:nvPicPr>
        <p:blipFill>
          <a:blip r:embed="rId2" cstate="print"/>
          <a:stretch>
            <a:fillRect/>
          </a:stretch>
        </p:blipFill>
        <p:spPr>
          <a:xfrm>
            <a:off x="381001" y="533400"/>
            <a:ext cx="8382000" cy="6019799"/>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477</TotalTime>
  <Words>961</Words>
  <Application>Microsoft Macintosh PowerPoint</Application>
  <PresentationFormat>On-screen Show (4:3)</PresentationFormat>
  <Paragraphs>220</Paragraphs>
  <Slides>127</Slides>
  <Notes>0</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Flow</vt:lpstr>
      <vt:lpstr>Every Day Science</vt:lpstr>
      <vt:lpstr>Importance of EDS</vt:lpstr>
      <vt:lpstr>INTRODUCTION</vt:lpstr>
      <vt:lpstr>Biological Sciences</vt:lpstr>
      <vt:lpstr>PowerPoint Presentation</vt:lpstr>
      <vt:lpstr>PowerPoint Presentation</vt:lpstr>
      <vt:lpstr>PowerPoint Presentation</vt:lpstr>
      <vt:lpstr>PowerPoint Presentation</vt:lpstr>
      <vt:lpstr>PowerPoint Presentation</vt:lpstr>
      <vt:lpstr>PowerPoint Presentation</vt:lpstr>
      <vt:lpstr>CELL</vt:lpstr>
      <vt:lpstr>PowerPoint Presentation</vt:lpstr>
      <vt:lpstr>PROTOPLASM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Hereditary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Physiology</vt:lpstr>
      <vt:lpstr>Systems of Human body</vt:lpstr>
      <vt:lpstr>Skeletal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Muscular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Circulatory system</vt:lpstr>
      <vt:lpstr>Heart</vt:lpstr>
      <vt:lpstr>Blood vessels</vt:lpstr>
      <vt:lpstr>PowerPoint Presentation</vt:lpstr>
      <vt:lpstr>PowerPoint Presentation</vt:lpstr>
      <vt:lpstr>PowerPoint Presentation</vt:lpstr>
      <vt:lpstr>Types of circulation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Respiratory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Nervous system</vt:lpstr>
      <vt:lpstr>Anatomical classification</vt:lpstr>
      <vt:lpstr>PowerPoint Presentation</vt:lpstr>
      <vt:lpstr>PowerPoint Presentation</vt:lpstr>
      <vt:lpstr>PowerPoint Presentation</vt:lpstr>
      <vt:lpstr>PowerPoint Presentation</vt:lpstr>
      <vt:lpstr>Autonomic Nervous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 Day Science</dc:title>
  <dc:creator>imran bhai</dc:creator>
  <cp:lastModifiedBy>Hassan Pervaiz</cp:lastModifiedBy>
  <cp:revision>48</cp:revision>
  <dcterms:created xsi:type="dcterms:W3CDTF">2014-01-03T20:56:53Z</dcterms:created>
  <dcterms:modified xsi:type="dcterms:W3CDTF">2013-01-01T00:05:21Z</dcterms:modified>
</cp:coreProperties>
</file>